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6"/>
  </p:notesMasterIdLst>
  <p:handoutMasterIdLst>
    <p:handoutMasterId r:id="rId37"/>
  </p:handoutMasterIdLst>
  <p:sldIdLst>
    <p:sldId id="298" r:id="rId2"/>
    <p:sldId id="299" r:id="rId3"/>
    <p:sldId id="300" r:id="rId4"/>
    <p:sldId id="256" r:id="rId5"/>
    <p:sldId id="268" r:id="rId6"/>
    <p:sldId id="260" r:id="rId7"/>
    <p:sldId id="263" r:id="rId8"/>
    <p:sldId id="258" r:id="rId9"/>
    <p:sldId id="259" r:id="rId10"/>
    <p:sldId id="262" r:id="rId11"/>
    <p:sldId id="261" r:id="rId12"/>
    <p:sldId id="265" r:id="rId13"/>
    <p:sldId id="266" r:id="rId14"/>
    <p:sldId id="267" r:id="rId15"/>
    <p:sldId id="270" r:id="rId16"/>
    <p:sldId id="271" r:id="rId17"/>
    <p:sldId id="272" r:id="rId18"/>
    <p:sldId id="284" r:id="rId19"/>
    <p:sldId id="293" r:id="rId20"/>
    <p:sldId id="274" r:id="rId21"/>
    <p:sldId id="273" r:id="rId22"/>
    <p:sldId id="308" r:id="rId23"/>
    <p:sldId id="278" r:id="rId24"/>
    <p:sldId id="280" r:id="rId25"/>
    <p:sldId id="317" r:id="rId26"/>
    <p:sldId id="305" r:id="rId27"/>
    <p:sldId id="306" r:id="rId28"/>
    <p:sldId id="302" r:id="rId29"/>
    <p:sldId id="303" r:id="rId30"/>
    <p:sldId id="309" r:id="rId31"/>
    <p:sldId id="316" r:id="rId32"/>
    <p:sldId id="311" r:id="rId33"/>
    <p:sldId id="312" r:id="rId34"/>
    <p:sldId id="313" r:id="rId35"/>
  </p:sldIdLst>
  <p:sldSz cx="9144000" cy="6858000" type="screen4x3"/>
  <p:notesSz cx="9388475" cy="7102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8669A69-63F6-4EB7-9E48-5E34D5C0D7D8}">
          <p14:sldIdLst>
            <p14:sldId id="298"/>
            <p14:sldId id="299"/>
            <p14:sldId id="300"/>
            <p14:sldId id="256"/>
          </p14:sldIdLst>
        </p14:section>
        <p14:section name="Untitled Section" id="{1A94602D-D739-4410-9057-83CC26D58F4D}">
          <p14:sldIdLst>
            <p14:sldId id="268"/>
            <p14:sldId id="260"/>
            <p14:sldId id="263"/>
            <p14:sldId id="258"/>
            <p14:sldId id="259"/>
            <p14:sldId id="262"/>
            <p14:sldId id="261"/>
            <p14:sldId id="265"/>
            <p14:sldId id="266"/>
            <p14:sldId id="267"/>
            <p14:sldId id="270"/>
            <p14:sldId id="271"/>
            <p14:sldId id="272"/>
            <p14:sldId id="284"/>
            <p14:sldId id="293"/>
            <p14:sldId id="274"/>
            <p14:sldId id="273"/>
            <p14:sldId id="308"/>
            <p14:sldId id="278"/>
            <p14:sldId id="280"/>
            <p14:sldId id="317"/>
            <p14:sldId id="305"/>
            <p14:sldId id="306"/>
            <p14:sldId id="302"/>
            <p14:sldId id="303"/>
            <p14:sldId id="309"/>
            <p14:sldId id="316"/>
            <p14:sldId id="311"/>
            <p14:sldId id="312"/>
            <p14:sldId id="31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237" userDrawn="1">
          <p15:clr>
            <a:srgbClr val="A4A3A4"/>
          </p15:clr>
        </p15:guide>
        <p15:guide id="2" pos="295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81163" autoAdjust="0"/>
  </p:normalViewPr>
  <p:slideViewPr>
    <p:cSldViewPr>
      <p:cViewPr varScale="1">
        <p:scale>
          <a:sx n="87" d="100"/>
          <a:sy n="87" d="100"/>
        </p:scale>
        <p:origin x="68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109" d="100"/>
          <a:sy n="109" d="100"/>
        </p:scale>
        <p:origin x="-1800" y="-78"/>
      </p:cViewPr>
      <p:guideLst>
        <p:guide orient="horz" pos="2237"/>
        <p:guide pos="295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67767" cy="355124"/>
          </a:xfrm>
          <a:prstGeom prst="rect">
            <a:avLst/>
          </a:prstGeom>
        </p:spPr>
        <p:txBody>
          <a:bodyPr vert="horz" lIns="92976" tIns="46488" rIns="92976" bIns="46488" rtlCol="0"/>
          <a:lstStyle>
            <a:lvl1pPr algn="l">
              <a:defRPr sz="1200"/>
            </a:lvl1pPr>
          </a:lstStyle>
          <a:p>
            <a:endParaRPr lang="en-US"/>
          </a:p>
        </p:txBody>
      </p:sp>
      <p:sp>
        <p:nvSpPr>
          <p:cNvPr id="3" name="Date Placeholder 2"/>
          <p:cNvSpPr>
            <a:spLocks noGrp="1"/>
          </p:cNvSpPr>
          <p:nvPr>
            <p:ph type="dt" sz="quarter" idx="1"/>
          </p:nvPr>
        </p:nvSpPr>
        <p:spPr>
          <a:xfrm>
            <a:off x="5318563" y="0"/>
            <a:ext cx="4067767" cy="355124"/>
          </a:xfrm>
          <a:prstGeom prst="rect">
            <a:avLst/>
          </a:prstGeom>
        </p:spPr>
        <p:txBody>
          <a:bodyPr vert="horz" lIns="92976" tIns="46488" rIns="92976" bIns="46488" rtlCol="0"/>
          <a:lstStyle>
            <a:lvl1pPr algn="r">
              <a:defRPr sz="1200"/>
            </a:lvl1pPr>
          </a:lstStyle>
          <a:p>
            <a:fld id="{40B64033-7D98-4694-8C22-D7FEDE8F20CF}" type="datetimeFigureOut">
              <a:rPr lang="en-US" smtClean="0"/>
              <a:pPr/>
              <a:t>9/18/2017</a:t>
            </a:fld>
            <a:endParaRPr lang="en-US"/>
          </a:p>
        </p:txBody>
      </p:sp>
      <p:sp>
        <p:nvSpPr>
          <p:cNvPr id="4" name="Footer Placeholder 3"/>
          <p:cNvSpPr>
            <a:spLocks noGrp="1"/>
          </p:cNvSpPr>
          <p:nvPr>
            <p:ph type="ftr" sz="quarter" idx="2"/>
          </p:nvPr>
        </p:nvSpPr>
        <p:spPr>
          <a:xfrm>
            <a:off x="0" y="6746136"/>
            <a:ext cx="4067767" cy="355124"/>
          </a:xfrm>
          <a:prstGeom prst="rect">
            <a:avLst/>
          </a:prstGeom>
        </p:spPr>
        <p:txBody>
          <a:bodyPr vert="horz" lIns="92976" tIns="46488" rIns="92976" bIns="46488" rtlCol="0" anchor="b"/>
          <a:lstStyle>
            <a:lvl1pPr algn="l">
              <a:defRPr sz="1200"/>
            </a:lvl1pPr>
          </a:lstStyle>
          <a:p>
            <a:endParaRPr lang="en-US"/>
          </a:p>
        </p:txBody>
      </p:sp>
      <p:sp>
        <p:nvSpPr>
          <p:cNvPr id="5" name="Slide Number Placeholder 4"/>
          <p:cNvSpPr>
            <a:spLocks noGrp="1"/>
          </p:cNvSpPr>
          <p:nvPr>
            <p:ph type="sldNum" sz="quarter" idx="3"/>
          </p:nvPr>
        </p:nvSpPr>
        <p:spPr>
          <a:xfrm>
            <a:off x="5318563" y="6746136"/>
            <a:ext cx="4067767" cy="355124"/>
          </a:xfrm>
          <a:prstGeom prst="rect">
            <a:avLst/>
          </a:prstGeom>
        </p:spPr>
        <p:txBody>
          <a:bodyPr vert="horz" lIns="92976" tIns="46488" rIns="92976" bIns="46488" rtlCol="0" anchor="b"/>
          <a:lstStyle>
            <a:lvl1pPr algn="r">
              <a:defRPr sz="1200"/>
            </a:lvl1pPr>
          </a:lstStyle>
          <a:p>
            <a:fld id="{98E51E5F-D034-41EF-9BE3-2D841F22142F}" type="slidenum">
              <a:rPr lang="en-US" smtClean="0"/>
              <a:pPr/>
              <a:t>‹#›</a:t>
            </a:fld>
            <a:endParaRPr lang="en-US"/>
          </a:p>
        </p:txBody>
      </p:sp>
    </p:spTree>
    <p:extLst>
      <p:ext uri="{BB962C8B-B14F-4D97-AF65-F5344CB8AC3E}">
        <p14:creationId xmlns:p14="http://schemas.microsoft.com/office/powerpoint/2010/main" val="3922822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67767" cy="355124"/>
          </a:xfrm>
          <a:prstGeom prst="rect">
            <a:avLst/>
          </a:prstGeom>
        </p:spPr>
        <p:txBody>
          <a:bodyPr vert="horz" lIns="92976" tIns="46488" rIns="92976" bIns="46488" rtlCol="0"/>
          <a:lstStyle>
            <a:lvl1pPr algn="l">
              <a:defRPr sz="1200"/>
            </a:lvl1pPr>
          </a:lstStyle>
          <a:p>
            <a:endParaRPr lang="en-US"/>
          </a:p>
        </p:txBody>
      </p:sp>
      <p:sp>
        <p:nvSpPr>
          <p:cNvPr id="3" name="Date Placeholder 2"/>
          <p:cNvSpPr>
            <a:spLocks noGrp="1"/>
          </p:cNvSpPr>
          <p:nvPr>
            <p:ph type="dt" idx="1"/>
          </p:nvPr>
        </p:nvSpPr>
        <p:spPr>
          <a:xfrm>
            <a:off x="5318563" y="0"/>
            <a:ext cx="4067767" cy="355124"/>
          </a:xfrm>
          <a:prstGeom prst="rect">
            <a:avLst/>
          </a:prstGeom>
        </p:spPr>
        <p:txBody>
          <a:bodyPr vert="horz" lIns="92976" tIns="46488" rIns="92976" bIns="46488" rtlCol="0"/>
          <a:lstStyle>
            <a:lvl1pPr algn="r">
              <a:defRPr sz="1200"/>
            </a:lvl1pPr>
          </a:lstStyle>
          <a:p>
            <a:fld id="{51676FF4-8CFB-4D9E-8ED8-5400BA2E6F32}" type="datetimeFigureOut">
              <a:rPr lang="en-US" smtClean="0"/>
              <a:pPr/>
              <a:t>9/18/2017</a:t>
            </a:fld>
            <a:endParaRPr lang="en-US"/>
          </a:p>
        </p:txBody>
      </p:sp>
      <p:sp>
        <p:nvSpPr>
          <p:cNvPr id="4" name="Slide Image Placeholder 3"/>
          <p:cNvSpPr>
            <a:spLocks noGrp="1" noRot="1" noChangeAspect="1"/>
          </p:cNvSpPr>
          <p:nvPr>
            <p:ph type="sldImg" idx="2"/>
          </p:nvPr>
        </p:nvSpPr>
        <p:spPr>
          <a:xfrm>
            <a:off x="2919413" y="531813"/>
            <a:ext cx="3549650" cy="2663825"/>
          </a:xfrm>
          <a:prstGeom prst="rect">
            <a:avLst/>
          </a:prstGeom>
          <a:noFill/>
          <a:ln w="12700">
            <a:solidFill>
              <a:prstClr val="black"/>
            </a:solidFill>
          </a:ln>
        </p:spPr>
        <p:txBody>
          <a:bodyPr vert="horz" lIns="92976" tIns="46488" rIns="92976" bIns="46488" rtlCol="0" anchor="ctr"/>
          <a:lstStyle/>
          <a:p>
            <a:endParaRPr lang="en-US"/>
          </a:p>
        </p:txBody>
      </p:sp>
      <p:sp>
        <p:nvSpPr>
          <p:cNvPr id="5" name="Notes Placeholder 4"/>
          <p:cNvSpPr>
            <a:spLocks noGrp="1"/>
          </p:cNvSpPr>
          <p:nvPr>
            <p:ph type="body" sz="quarter" idx="3"/>
          </p:nvPr>
        </p:nvSpPr>
        <p:spPr>
          <a:xfrm>
            <a:off x="939707" y="3373677"/>
            <a:ext cx="7509064" cy="3196114"/>
          </a:xfrm>
          <a:prstGeom prst="rect">
            <a:avLst/>
          </a:prstGeom>
        </p:spPr>
        <p:txBody>
          <a:bodyPr vert="horz" lIns="92976" tIns="46488" rIns="92976" bIns="4648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746136"/>
            <a:ext cx="4067767" cy="355124"/>
          </a:xfrm>
          <a:prstGeom prst="rect">
            <a:avLst/>
          </a:prstGeom>
        </p:spPr>
        <p:txBody>
          <a:bodyPr vert="horz" lIns="92976" tIns="46488" rIns="92976" bIns="46488" rtlCol="0" anchor="b"/>
          <a:lstStyle>
            <a:lvl1pPr algn="l">
              <a:defRPr sz="1200"/>
            </a:lvl1pPr>
          </a:lstStyle>
          <a:p>
            <a:endParaRPr lang="en-US"/>
          </a:p>
        </p:txBody>
      </p:sp>
      <p:sp>
        <p:nvSpPr>
          <p:cNvPr id="7" name="Slide Number Placeholder 6"/>
          <p:cNvSpPr>
            <a:spLocks noGrp="1"/>
          </p:cNvSpPr>
          <p:nvPr>
            <p:ph type="sldNum" sz="quarter" idx="5"/>
          </p:nvPr>
        </p:nvSpPr>
        <p:spPr>
          <a:xfrm>
            <a:off x="5318563" y="6746136"/>
            <a:ext cx="4067767" cy="355124"/>
          </a:xfrm>
          <a:prstGeom prst="rect">
            <a:avLst/>
          </a:prstGeom>
        </p:spPr>
        <p:txBody>
          <a:bodyPr vert="horz" lIns="92976" tIns="46488" rIns="92976" bIns="46488" rtlCol="0" anchor="b"/>
          <a:lstStyle>
            <a:lvl1pPr algn="r">
              <a:defRPr sz="1200"/>
            </a:lvl1pPr>
          </a:lstStyle>
          <a:p>
            <a:fld id="{F3BCFA6E-F08F-41C8-AB04-6C17212C8C48}" type="slidenum">
              <a:rPr lang="en-US" smtClean="0"/>
              <a:pPr/>
              <a:t>‹#›</a:t>
            </a:fld>
            <a:endParaRPr lang="en-US"/>
          </a:p>
        </p:txBody>
      </p:sp>
    </p:spTree>
    <p:extLst>
      <p:ext uri="{BB962C8B-B14F-4D97-AF65-F5344CB8AC3E}">
        <p14:creationId xmlns:p14="http://schemas.microsoft.com/office/powerpoint/2010/main" val="9034525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BCFA6E-F08F-41C8-AB04-6C17212C8C48}" type="slidenum">
              <a:rPr lang="en-US" smtClean="0"/>
              <a:pPr/>
              <a:t>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BCFA6E-F08F-41C8-AB04-6C17212C8C48}" type="slidenum">
              <a:rPr lang="en-US" smtClean="0"/>
              <a:pPr/>
              <a:t>23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BCFA6E-F08F-41C8-AB04-6C17212C8C48}" type="slidenum">
              <a:rPr lang="en-US" smtClean="0"/>
              <a:pPr/>
              <a:t>27</a:t>
            </a:fld>
            <a:endParaRPr lang="en-US"/>
          </a:p>
        </p:txBody>
      </p:sp>
    </p:spTree>
    <p:extLst>
      <p:ext uri="{BB962C8B-B14F-4D97-AF65-F5344CB8AC3E}">
        <p14:creationId xmlns:p14="http://schemas.microsoft.com/office/powerpoint/2010/main" val="6056447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DBE46AF-3ABC-4387-B1A4-FDB043BA6DA9}" type="slidenum">
              <a:rPr lang="en-US" smtClean="0"/>
              <a:t>28</a:t>
            </a:fld>
            <a:endParaRPr lang="en-US"/>
          </a:p>
        </p:txBody>
      </p:sp>
    </p:spTree>
    <p:extLst>
      <p:ext uri="{BB962C8B-B14F-4D97-AF65-F5344CB8AC3E}">
        <p14:creationId xmlns:p14="http://schemas.microsoft.com/office/powerpoint/2010/main" val="13967135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BE46AF-3ABC-4387-B1A4-FDB043BA6DA9}" type="slidenum">
              <a:rPr lang="en-US" smtClean="0"/>
              <a:t>29</a:t>
            </a:fld>
            <a:endParaRPr lang="en-US"/>
          </a:p>
        </p:txBody>
      </p:sp>
    </p:spTree>
    <p:extLst>
      <p:ext uri="{BB962C8B-B14F-4D97-AF65-F5344CB8AC3E}">
        <p14:creationId xmlns:p14="http://schemas.microsoft.com/office/powerpoint/2010/main" val="14773398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BE46AF-3ABC-4387-B1A4-FDB043BA6DA9}" type="slidenum">
              <a:rPr lang="en-US" smtClean="0"/>
              <a:t>31</a:t>
            </a:fld>
            <a:endParaRPr lang="en-US"/>
          </a:p>
        </p:txBody>
      </p:sp>
    </p:spTree>
    <p:extLst>
      <p:ext uri="{BB962C8B-B14F-4D97-AF65-F5344CB8AC3E}">
        <p14:creationId xmlns:p14="http://schemas.microsoft.com/office/powerpoint/2010/main" val="7059228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D271C91-9925-4F09-BFE0-23B511BF7DBF}" type="datetimeFigureOut">
              <a:rPr lang="en-US" smtClean="0"/>
              <a:pPr/>
              <a:t>9/18/2017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FD563A-DC51-4EAF-8751-230DBBCA1FA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271C91-9925-4F09-BFE0-23B511BF7DBF}" type="datetimeFigureOut">
              <a:rPr lang="en-US" smtClean="0"/>
              <a:pPr/>
              <a:t>9/18/2017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FD563A-DC51-4EAF-8751-230DBBCA1FA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271C91-9925-4F09-BFE0-23B511BF7DBF}" type="datetimeFigureOut">
              <a:rPr lang="en-US" smtClean="0"/>
              <a:pPr/>
              <a:t>9/18/2017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FD563A-DC51-4EAF-8751-230DBBCA1FA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271C91-9925-4F09-BFE0-23B511BF7DBF}" type="datetimeFigureOut">
              <a:rPr lang="en-US" smtClean="0"/>
              <a:pPr/>
              <a:t>9/18/2017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FD563A-DC51-4EAF-8751-230DBBCA1FA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D271C91-9925-4F09-BFE0-23B511BF7DBF}" type="datetimeFigureOut">
              <a:rPr lang="en-US" smtClean="0"/>
              <a:pPr/>
              <a:t>9/18/2017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FD563A-DC51-4EAF-8751-230DBBCA1FA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D271C91-9925-4F09-BFE0-23B511BF7DBF}" type="datetimeFigureOut">
              <a:rPr lang="en-US" smtClean="0"/>
              <a:pPr/>
              <a:t>9/18/2017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FD563A-DC51-4EAF-8751-230DBBCA1FA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D271C91-9925-4F09-BFE0-23B511BF7DBF}" type="datetimeFigureOut">
              <a:rPr lang="en-US" smtClean="0"/>
              <a:pPr/>
              <a:t>9/18/2017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2FD563A-DC51-4EAF-8751-230DBBCA1FA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D271C91-9925-4F09-BFE0-23B511BF7DBF}" type="datetimeFigureOut">
              <a:rPr lang="en-US" smtClean="0"/>
              <a:pPr/>
              <a:t>9/18/2017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2FD563A-DC51-4EAF-8751-230DBBCA1FA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271C91-9925-4F09-BFE0-23B511BF7DBF}" type="datetimeFigureOut">
              <a:rPr lang="en-US" smtClean="0"/>
              <a:pPr/>
              <a:t>9/18/2017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2FD563A-DC51-4EAF-8751-230DBBCA1FA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D271C91-9925-4F09-BFE0-23B511BF7DBF}" type="datetimeFigureOut">
              <a:rPr lang="en-US" smtClean="0"/>
              <a:pPr/>
              <a:t>9/18/2017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FD563A-DC51-4EAF-8751-230DBBCA1FA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D271C91-9925-4F09-BFE0-23B511BF7DBF}" type="datetimeFigureOut">
              <a:rPr lang="en-US" smtClean="0"/>
              <a:pPr/>
              <a:t>9/18/2017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FD563A-DC51-4EAF-8751-230DBBCA1FA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271C91-9925-4F09-BFE0-23B511BF7DBF}" type="datetimeFigureOut">
              <a:rPr lang="en-US" smtClean="0"/>
              <a:pPr/>
              <a:t>9/18/2017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FD563A-DC51-4EAF-8751-230DBBCA1FA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8.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4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82366-1A8D-4322-A880-00F598B5B919}"/>
              </a:ext>
            </a:extLst>
          </p:cNvPr>
          <p:cNvSpPr>
            <a:spLocks noGrp="1"/>
          </p:cNvSpPr>
          <p:nvPr>
            <p:ph type="title"/>
          </p:nvPr>
        </p:nvSpPr>
        <p:spPr>
          <a:xfrm>
            <a:off x="609600" y="838200"/>
            <a:ext cx="8229600" cy="1143000"/>
          </a:xfrm>
        </p:spPr>
        <p:txBody>
          <a:bodyPr>
            <a:normAutofit/>
          </a:bodyPr>
          <a:lstStyle/>
          <a:p>
            <a:r>
              <a:rPr lang="en-US" sz="3200" dirty="0"/>
              <a:t>A Tale of Two Careers</a:t>
            </a:r>
            <a:br>
              <a:rPr lang="en-US" sz="3200" dirty="0"/>
            </a:br>
            <a:r>
              <a:rPr lang="en-US" sz="2400" dirty="0"/>
              <a:t>(tightly intertwined)</a:t>
            </a:r>
            <a:endParaRPr lang="en-US" sz="3200" dirty="0"/>
          </a:p>
        </p:txBody>
      </p:sp>
      <p:sp>
        <p:nvSpPr>
          <p:cNvPr id="3" name="Content Placeholder 2">
            <a:extLst>
              <a:ext uri="{FF2B5EF4-FFF2-40B4-BE49-F238E27FC236}">
                <a16:creationId xmlns:a16="http://schemas.microsoft.com/office/drawing/2014/main" id="{6FBBD9A7-FD58-44DD-9450-86C852A6B658}"/>
              </a:ext>
            </a:extLst>
          </p:cNvPr>
          <p:cNvSpPr>
            <a:spLocks noGrp="1"/>
          </p:cNvSpPr>
          <p:nvPr>
            <p:ph idx="1"/>
          </p:nvPr>
        </p:nvSpPr>
        <p:spPr/>
        <p:txBody>
          <a:bodyPr>
            <a:normAutofit/>
          </a:bodyPr>
          <a:lstStyle/>
          <a:p>
            <a:pPr marL="0" indent="0" algn="ctr">
              <a:buNone/>
            </a:pPr>
            <a:endParaRPr lang="en-US" sz="2800" dirty="0"/>
          </a:p>
          <a:p>
            <a:pPr marL="0" indent="0" algn="ctr">
              <a:buNone/>
            </a:pPr>
            <a:endParaRPr lang="en-US" sz="2800" dirty="0"/>
          </a:p>
          <a:p>
            <a:pPr marL="0" indent="0" algn="ctr">
              <a:buNone/>
            </a:pPr>
            <a:r>
              <a:rPr lang="en-US" sz="2400" dirty="0"/>
              <a:t>Andrew J. Viterbi</a:t>
            </a:r>
          </a:p>
          <a:p>
            <a:pPr marL="0" indent="0" algn="ctr">
              <a:buNone/>
            </a:pPr>
            <a:r>
              <a:rPr lang="en-US" sz="2400" dirty="0"/>
              <a:t>Presidential Chair Professor of Electrical Engineering</a:t>
            </a:r>
          </a:p>
          <a:p>
            <a:pPr marL="0" indent="0" algn="ctr">
              <a:buNone/>
            </a:pPr>
            <a:r>
              <a:rPr lang="en-US" sz="2400" dirty="0"/>
              <a:t>University of Southern California</a:t>
            </a:r>
          </a:p>
          <a:p>
            <a:pPr marL="0" indent="0" algn="ctr">
              <a:buNone/>
            </a:pPr>
            <a:endParaRPr lang="en-US" sz="2400" dirty="0"/>
          </a:p>
          <a:p>
            <a:pPr marL="0" indent="0" algn="ctr">
              <a:buNone/>
            </a:pPr>
            <a:r>
              <a:rPr lang="en-US" sz="2400" dirty="0"/>
              <a:t>September 25, 2017</a:t>
            </a:r>
          </a:p>
        </p:txBody>
      </p:sp>
    </p:spTree>
    <p:extLst>
      <p:ext uri="{BB962C8B-B14F-4D97-AF65-F5344CB8AC3E}">
        <p14:creationId xmlns:p14="http://schemas.microsoft.com/office/powerpoint/2010/main" val="15538437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09600" y="838200"/>
            <a:ext cx="7772400" cy="1470025"/>
          </a:xfrm>
        </p:spPr>
        <p:txBody>
          <a:bodyPr>
            <a:normAutofit/>
          </a:bodyPr>
          <a:lstStyle/>
          <a:p>
            <a:r>
              <a:rPr lang="en-US" sz="2400" dirty="0"/>
              <a:t>Fokker-Planck Equation</a:t>
            </a:r>
            <a:br>
              <a:rPr lang="en-US" sz="2400" dirty="0"/>
            </a:br>
            <a:r>
              <a:rPr lang="en-US" sz="2400" dirty="0"/>
              <a:t>for Probability Density-function</a:t>
            </a:r>
            <a:br>
              <a:rPr lang="en-US" sz="2400" dirty="0"/>
            </a:br>
            <a:r>
              <a:rPr lang="en-US" sz="2400" dirty="0"/>
              <a:t>of Continuous Markov Process</a:t>
            </a:r>
          </a:p>
        </p:txBody>
      </p:sp>
      <p:sp>
        <p:nvSpPr>
          <p:cNvPr id="6" name="Subtitle 5"/>
          <p:cNvSpPr>
            <a:spLocks noGrp="1"/>
          </p:cNvSpPr>
          <p:nvPr>
            <p:ph type="subTitle" idx="1"/>
          </p:nvPr>
        </p:nvSpPr>
        <p:spPr>
          <a:xfrm>
            <a:off x="1524000" y="3581400"/>
            <a:ext cx="6400800" cy="1752600"/>
          </a:xfrm>
        </p:spPr>
        <p:txBody>
          <a:bodyPr/>
          <a:lstStyle/>
          <a:p>
            <a:r>
              <a:rPr lang="en-US" dirty="0"/>
              <a:t> </a:t>
            </a:r>
          </a:p>
          <a:p>
            <a:endParaRPr lang="en-US" dirty="0"/>
          </a:p>
        </p:txBody>
      </p:sp>
      <p:sp>
        <p:nvSpPr>
          <p:cNvPr id="205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049"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514600" y="2819400"/>
            <a:ext cx="3905250" cy="476250"/>
          </a:xfrm>
          <a:prstGeom prst="rect">
            <a:avLst/>
          </a:prstGeom>
          <a:noFill/>
        </p:spPr>
      </p:pic>
      <p:sp>
        <p:nvSpPr>
          <p:cNvPr id="2051" name="Rectangle 3"/>
          <p:cNvSpPr>
            <a:spLocks noChangeArrowheads="1"/>
          </p:cNvSpPr>
          <p:nvPr/>
        </p:nvSpPr>
        <p:spPr bwMode="auto">
          <a:xfrm>
            <a:off x="0" y="9334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2054"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5" name="Rectangle 7"/>
          <p:cNvSpPr>
            <a:spLocks noChangeArrowheads="1"/>
          </p:cNvSpPr>
          <p:nvPr/>
        </p:nvSpPr>
        <p:spPr bwMode="auto">
          <a:xfrm>
            <a:off x="0" y="10668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2056" name="Rectangle 8"/>
          <p:cNvSpPr>
            <a:spLocks noChangeArrowheads="1"/>
          </p:cNvSpPr>
          <p:nvPr/>
        </p:nvSpPr>
        <p:spPr bwMode="auto">
          <a:xfrm>
            <a:off x="0" y="13049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pic>
        <p:nvPicPr>
          <p:cNvPr id="2058" name="Picture 10"/>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200400" y="4419600"/>
            <a:ext cx="2314575" cy="609600"/>
          </a:xfrm>
          <a:prstGeom prst="rect">
            <a:avLst/>
          </a:prstGeom>
          <a:noFill/>
        </p:spPr>
      </p:pic>
      <p:pic>
        <p:nvPicPr>
          <p:cNvPr id="2057" name="Picture 9"/>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4038600" y="5181600"/>
            <a:ext cx="923925" cy="238125"/>
          </a:xfrm>
          <a:prstGeom prst="rect">
            <a:avLst/>
          </a:prstGeom>
          <a:noFill/>
        </p:spPr>
      </p:pic>
      <p:sp>
        <p:nvSpPr>
          <p:cNvPr id="2059"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60" name="Rectangle 12"/>
          <p:cNvSpPr>
            <a:spLocks noChangeArrowheads="1"/>
          </p:cNvSpPr>
          <p:nvPr/>
        </p:nvSpPr>
        <p:spPr bwMode="auto">
          <a:xfrm>
            <a:off x="0" y="10668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2061" name="Rectangle 13"/>
          <p:cNvSpPr>
            <a:spLocks noChangeArrowheads="1"/>
          </p:cNvSpPr>
          <p:nvPr/>
        </p:nvSpPr>
        <p:spPr bwMode="auto">
          <a:xfrm>
            <a:off x="0" y="13049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20" name="TextBox 19"/>
          <p:cNvSpPr txBox="1"/>
          <p:nvPr/>
        </p:nvSpPr>
        <p:spPr>
          <a:xfrm>
            <a:off x="2514600" y="4495800"/>
            <a:ext cx="609600" cy="369332"/>
          </a:xfrm>
          <a:prstGeom prst="rect">
            <a:avLst/>
          </a:prstGeom>
          <a:noFill/>
        </p:spPr>
        <p:txBody>
          <a:bodyPr wrap="square" rtlCol="0">
            <a:spAutoFit/>
          </a:bodyPr>
          <a:lstStyle/>
          <a:p>
            <a:r>
              <a:rPr lang="en-US" dirty="0">
                <a:solidFill>
                  <a:schemeClr val="tx1">
                    <a:lumMod val="65000"/>
                    <a:lumOff val="35000"/>
                  </a:schemeClr>
                </a:solidFill>
              </a:rPr>
              <a:t>Let</a:t>
            </a:r>
          </a:p>
        </p:txBody>
      </p:sp>
      <p:sp>
        <p:nvSpPr>
          <p:cNvPr id="2063"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pic>
        <p:nvPicPr>
          <p:cNvPr id="2062" name="Picture 14"/>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3581400" y="5715000"/>
            <a:ext cx="1781175" cy="238125"/>
          </a:xfrm>
          <a:prstGeom prst="rect">
            <a:avLst/>
          </a:prstGeom>
          <a:noFill/>
        </p:spPr>
      </p:pic>
      <p:sp>
        <p:nvSpPr>
          <p:cNvPr id="2064" name="Rectangle 16"/>
          <p:cNvSpPr>
            <a:spLocks noChangeArrowheads="1"/>
          </p:cNvSpPr>
          <p:nvPr/>
        </p:nvSpPr>
        <p:spPr bwMode="auto">
          <a:xfrm>
            <a:off x="0" y="695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pic>
        <p:nvPicPr>
          <p:cNvPr id="4098" name="Picture 2"/>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2971800" y="3429000"/>
            <a:ext cx="2152650" cy="238125"/>
          </a:xfrm>
          <a:prstGeom prst="rect">
            <a:avLst/>
          </a:prstGeom>
          <a:noFill/>
        </p:spPr>
      </p:pic>
      <p:pic>
        <p:nvPicPr>
          <p:cNvPr id="4097" name="Picture 1"/>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3352800" y="3733800"/>
            <a:ext cx="1209675" cy="238125"/>
          </a:xfrm>
          <a:prstGeom prst="rect">
            <a:avLst/>
          </a:prstGeom>
          <a:noFill/>
        </p:spPr>
      </p:pic>
      <p:sp>
        <p:nvSpPr>
          <p:cNvPr id="4099"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100" name="Rectangle 4"/>
          <p:cNvSpPr>
            <a:spLocks noChangeArrowheads="1"/>
          </p:cNvSpPr>
          <p:nvPr/>
        </p:nvSpPr>
        <p:spPr bwMode="auto">
          <a:xfrm>
            <a:off x="0" y="695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4101" name="Rectangle 5"/>
          <p:cNvSpPr>
            <a:spLocks noChangeArrowheads="1"/>
          </p:cNvSpPr>
          <p:nvPr/>
        </p:nvSpPr>
        <p:spPr bwMode="auto">
          <a:xfrm>
            <a:off x="0" y="9334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First-order-loop </a:t>
            </a:r>
            <a:br>
              <a:rPr lang="en-US" dirty="0"/>
            </a:br>
            <a:r>
              <a:rPr lang="en-US" dirty="0"/>
              <a:t>steady-state phase-error probability densities </a:t>
            </a:r>
            <a:br>
              <a:rPr lang="en-US" dirty="0"/>
            </a:br>
            <a:r>
              <a:rPr lang="en-US" dirty="0"/>
              <a:t>for </a:t>
            </a:r>
            <a:r>
              <a:rPr lang="en-US" dirty="0">
                <a:sym typeface="Symbol"/>
              </a:rPr>
              <a:t>zero frequency-error </a:t>
            </a:r>
            <a:endParaRPr lang="en-US" dirty="0"/>
          </a:p>
        </p:txBody>
      </p:sp>
      <p:pic>
        <p:nvPicPr>
          <p:cNvPr id="5" name="Picture Placeholder 4" descr="4 6 First Order Loop Steady State.jpg"/>
          <p:cNvPicPr>
            <a:picLocks noGrp="1" noChangeAspect="1"/>
          </p:cNvPicPr>
          <p:nvPr>
            <p:ph idx="1"/>
          </p:nvPr>
        </p:nvPicPr>
        <p:blipFill>
          <a:blip r:embed="rId2" cstate="print">
            <a:lum contrast="49000"/>
          </a:blip>
          <a:stretch>
            <a:fillRect/>
          </a:stretch>
        </p:blipFill>
        <p:spPr>
          <a:xfrm>
            <a:off x="4032800" y="273050"/>
            <a:ext cx="4196249" cy="5853113"/>
          </a:xfrm>
          <a:prstGeom prst="rect">
            <a:avLst/>
          </a:prstGeom>
          <a:noFill/>
          <a:ln>
            <a:noFill/>
          </a:ln>
        </p:spPr>
      </p:pic>
      <p:sp>
        <p:nvSpPr>
          <p:cNvPr id="6" name="Text Placeholder 5"/>
          <p:cNvSpPr>
            <a:spLocks noGrp="1"/>
          </p:cNvSpPr>
          <p:nvPr>
            <p:ph type="body" sz="half" idx="2"/>
          </p:nvPr>
        </p:nvSpPr>
        <p:spPr/>
        <p:txBody>
          <a:bodyPr>
            <a:normAutofit/>
          </a:bodyPr>
          <a:lstStyle/>
          <a:p>
            <a:endParaRPr lang="en-US" dirty="0"/>
          </a:p>
          <a:p>
            <a:endParaRPr lang="en-US" dirty="0"/>
          </a:p>
          <a:p>
            <a:endParaRPr lang="en-US" dirty="0"/>
          </a:p>
          <a:p>
            <a:pPr algn="ctr"/>
            <a:r>
              <a:rPr lang="en-US" dirty="0"/>
              <a:t>( </a:t>
            </a:r>
            <a:r>
              <a:rPr lang="en-US" dirty="0" err="1"/>
              <a:t>Tikhonov</a:t>
            </a:r>
            <a:r>
              <a:rPr lang="en-US" dirty="0"/>
              <a:t> Distribution, 1960)</a:t>
            </a:r>
          </a:p>
          <a:p>
            <a:pPr algn="ctr"/>
            <a:endParaRPr lang="en-US" dirty="0"/>
          </a:p>
          <a:p>
            <a:pPr algn="ctr"/>
            <a:endParaRPr lang="en-US" dirty="0"/>
          </a:p>
          <a:p>
            <a:pPr algn="ctr"/>
            <a:r>
              <a:rPr lang="en-US" dirty="0"/>
              <a:t>Mean Frequency of Skipping Cycles</a:t>
            </a:r>
          </a:p>
          <a:p>
            <a:pPr algn="ctr"/>
            <a:r>
              <a:rPr lang="en-US" dirty="0"/>
              <a:t>=Inverse 1</a:t>
            </a:r>
            <a:r>
              <a:rPr lang="en-US" baseline="30000" dirty="0"/>
              <a:t>st</a:t>
            </a:r>
            <a:r>
              <a:rPr lang="en-US" dirty="0"/>
              <a:t> Passage Time:</a:t>
            </a:r>
          </a:p>
          <a:p>
            <a:pPr algn="ctr"/>
            <a:endParaRPr lang="en-US" dirty="0"/>
          </a:p>
          <a:p>
            <a:pPr algn="ctr"/>
            <a:endParaRPr lang="en-US" dirty="0"/>
          </a:p>
          <a:p>
            <a:pPr algn="ctr"/>
            <a:endParaRPr lang="en-US" dirty="0"/>
          </a:p>
          <a:p>
            <a:pPr algn="ctr"/>
            <a:r>
              <a:rPr lang="en-US" dirty="0"/>
              <a:t>(Viterbi, 1963)</a:t>
            </a:r>
          </a:p>
        </p:txBody>
      </p:sp>
      <p:sp>
        <p:nvSpPr>
          <p:cNvPr id="307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076"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077" name="Rectangle 5"/>
          <p:cNvSpPr>
            <a:spLocks noChangeArrowheads="1"/>
          </p:cNvSpPr>
          <p:nvPr/>
        </p:nvSpPr>
        <p:spPr bwMode="auto">
          <a:xfrm>
            <a:off x="0" y="9334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pic>
        <p:nvPicPr>
          <p:cNvPr id="11"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066800" y="1676400"/>
            <a:ext cx="1685925" cy="476250"/>
          </a:xfrm>
          <a:prstGeom prst="rect">
            <a:avLst/>
          </a:prstGeom>
          <a:noFill/>
        </p:spPr>
      </p:pic>
      <p:sp>
        <p:nvSpPr>
          <p:cNvPr id="3079"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080" name="Rectangle 8"/>
          <p:cNvSpPr>
            <a:spLocks noChangeArrowheads="1"/>
          </p:cNvSpPr>
          <p:nvPr/>
        </p:nvSpPr>
        <p:spPr bwMode="auto">
          <a:xfrm>
            <a:off x="0" y="9429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3082"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3081" name="Picture 9"/>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990600" y="3581400"/>
            <a:ext cx="2324100" cy="485775"/>
          </a:xfrm>
          <a:prstGeom prst="rect">
            <a:avLst/>
          </a:prstGeom>
          <a:noFill/>
        </p:spPr>
      </p:pic>
      <p:sp>
        <p:nvSpPr>
          <p:cNvPr id="3083" name="Rectangle 11"/>
          <p:cNvSpPr>
            <a:spLocks noChangeArrowheads="1"/>
          </p:cNvSpPr>
          <p:nvPr/>
        </p:nvSpPr>
        <p:spPr bwMode="auto">
          <a:xfrm>
            <a:off x="0" y="9429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a:bodyPr>
          <a:lstStyle/>
          <a:p>
            <a:r>
              <a:rPr lang="en-US" sz="3200" dirty="0"/>
              <a:t>Discrete Time-Continuous State Sequences</a:t>
            </a:r>
            <a:br>
              <a:rPr lang="en-US" sz="3200" dirty="0"/>
            </a:br>
            <a:r>
              <a:rPr lang="en-US" sz="3200" dirty="0"/>
              <a:t>Linear Filtering/Estimation</a:t>
            </a:r>
          </a:p>
        </p:txBody>
      </p:sp>
      <p:sp>
        <p:nvSpPr>
          <p:cNvPr id="11" name="TextBox 10"/>
          <p:cNvSpPr txBox="1"/>
          <p:nvPr/>
        </p:nvSpPr>
        <p:spPr>
          <a:xfrm>
            <a:off x="2209800" y="2286000"/>
            <a:ext cx="4724400" cy="2308324"/>
          </a:xfrm>
          <a:prstGeom prst="rect">
            <a:avLst/>
          </a:prstGeom>
          <a:noFill/>
        </p:spPr>
        <p:txBody>
          <a:bodyPr wrap="square" rtlCol="0">
            <a:spAutoFit/>
          </a:bodyPr>
          <a:lstStyle/>
          <a:p>
            <a:r>
              <a:rPr lang="en-US" sz="2400" dirty="0"/>
              <a:t>Stochastic Signals in Noise</a:t>
            </a:r>
          </a:p>
          <a:p>
            <a:endParaRPr lang="en-US" sz="2400" dirty="0"/>
          </a:p>
          <a:p>
            <a:r>
              <a:rPr lang="en-US" sz="2400" dirty="0"/>
              <a:t>Gauss			Early 1800’s</a:t>
            </a:r>
          </a:p>
          <a:p>
            <a:r>
              <a:rPr lang="en-US" sz="2400" b="1" dirty="0"/>
              <a:t>Wiener	</a:t>
            </a:r>
            <a:r>
              <a:rPr lang="en-US" sz="2400" dirty="0"/>
              <a:t>	1931, 1942</a:t>
            </a:r>
          </a:p>
          <a:p>
            <a:r>
              <a:rPr lang="en-US" sz="2400" dirty="0"/>
              <a:t>Bode, </a:t>
            </a:r>
            <a:r>
              <a:rPr lang="en-US" sz="2400" b="1" dirty="0"/>
              <a:t>Shannon</a:t>
            </a:r>
            <a:r>
              <a:rPr lang="en-US" sz="2400" dirty="0"/>
              <a:t>	1950</a:t>
            </a:r>
          </a:p>
          <a:p>
            <a:r>
              <a:rPr lang="en-US" sz="2400" b="1" dirty="0"/>
              <a:t>Kalman</a:t>
            </a:r>
            <a:r>
              <a:rPr lang="en-US" sz="2400" dirty="0"/>
              <a:t> (Filter) 	1960</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sz="3200" dirty="0"/>
              <a:t>Wiener Filtering Model:</a:t>
            </a:r>
            <a:br>
              <a:rPr lang="en-US" sz="3200" dirty="0"/>
            </a:br>
            <a:r>
              <a:rPr lang="en-US" sz="2400" dirty="0"/>
              <a:t>Stochastic Signal z generated by filtering white noise u</a:t>
            </a:r>
            <a:br>
              <a:rPr lang="en-US" sz="2400" dirty="0"/>
            </a:br>
            <a:r>
              <a:rPr lang="en-US" sz="2400" dirty="0"/>
              <a:t>observed in presence of additive white noise n</a:t>
            </a:r>
          </a:p>
        </p:txBody>
      </p:sp>
      <p:sp>
        <p:nvSpPr>
          <p:cNvPr id="4" name="Flowchart: Delay 3"/>
          <p:cNvSpPr/>
          <p:nvPr/>
        </p:nvSpPr>
        <p:spPr>
          <a:xfrm>
            <a:off x="3962400" y="2438400"/>
            <a:ext cx="612648" cy="612648"/>
          </a:xfrm>
          <a:prstGeom prst="flowChartDelay">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2362200" y="2514600"/>
            <a:ext cx="457200" cy="4572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025"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514600" y="2590800"/>
            <a:ext cx="406400" cy="304800"/>
          </a:xfrm>
          <a:prstGeom prst="rect">
            <a:avLst/>
          </a:prstGeom>
          <a:noFill/>
        </p:spPr>
      </p:pic>
      <p:cxnSp>
        <p:nvCxnSpPr>
          <p:cNvPr id="12" name="Straight Arrow Connector 11"/>
          <p:cNvCxnSpPr>
            <a:endCxn id="5" idx="2"/>
          </p:cNvCxnSpPr>
          <p:nvPr/>
        </p:nvCxnSpPr>
        <p:spPr>
          <a:xfrm>
            <a:off x="1447800" y="2743200"/>
            <a:ext cx="914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3657600" y="3657600"/>
            <a:ext cx="1066800" cy="609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5638800" y="2438400"/>
            <a:ext cx="1066800" cy="609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p:cNvSpPr/>
          <p:nvPr/>
        </p:nvSpPr>
        <p:spPr>
          <a:xfrm>
            <a:off x="7391400" y="2514600"/>
            <a:ext cx="457200" cy="4572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6"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543800" y="2590800"/>
            <a:ext cx="346982" cy="323850"/>
          </a:xfrm>
          <a:prstGeom prst="rect">
            <a:avLst/>
          </a:prstGeom>
          <a:noFill/>
        </p:spPr>
      </p:pic>
      <p:sp>
        <p:nvSpPr>
          <p:cNvPr id="1027" name="Rectangle 3"/>
          <p:cNvSpPr>
            <a:spLocks noChangeArrowheads="1"/>
          </p:cNvSpPr>
          <p:nvPr/>
        </p:nvSpPr>
        <p:spPr bwMode="auto">
          <a:xfrm>
            <a:off x="0" y="8572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cxnSp>
        <p:nvCxnSpPr>
          <p:cNvPr id="20" name="Straight Arrow Connector 19"/>
          <p:cNvCxnSpPr>
            <a:stCxn id="13" idx="1"/>
          </p:cNvCxnSpPr>
          <p:nvPr/>
        </p:nvCxnSpPr>
        <p:spPr>
          <a:xfrm rot="10800000">
            <a:off x="2590800" y="3962400"/>
            <a:ext cx="1066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endCxn id="5" idx="4"/>
          </p:cNvCxnSpPr>
          <p:nvPr/>
        </p:nvCxnSpPr>
        <p:spPr>
          <a:xfrm rot="5400000" flipH="1" flipV="1">
            <a:off x="2095500" y="3467100"/>
            <a:ext cx="990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4" idx="3"/>
            <a:endCxn id="14" idx="1"/>
          </p:cNvCxnSpPr>
          <p:nvPr/>
        </p:nvCxnSpPr>
        <p:spPr>
          <a:xfrm flipV="1">
            <a:off x="4575048" y="2743200"/>
            <a:ext cx="1063752" cy="15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14" idx="3"/>
            <a:endCxn id="16" idx="2"/>
          </p:cNvCxnSpPr>
          <p:nvPr/>
        </p:nvCxnSpPr>
        <p:spPr>
          <a:xfrm>
            <a:off x="6705600" y="2743200"/>
            <a:ext cx="685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6" idx="3"/>
          </p:cNvCxnSpPr>
          <p:nvPr/>
        </p:nvCxnSpPr>
        <p:spPr>
          <a:xfrm flipV="1">
            <a:off x="7890782" y="2743200"/>
            <a:ext cx="338818" cy="95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endCxn id="13" idx="3"/>
          </p:cNvCxnSpPr>
          <p:nvPr/>
        </p:nvCxnSpPr>
        <p:spPr>
          <a:xfrm rot="10800000">
            <a:off x="4724400" y="3962400"/>
            <a:ext cx="457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rot="5400000">
            <a:off x="4572000" y="3352800"/>
            <a:ext cx="1219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endCxn id="16" idx="0"/>
          </p:cNvCxnSpPr>
          <p:nvPr/>
        </p:nvCxnSpPr>
        <p:spPr>
          <a:xfrm rot="5400000">
            <a:off x="7353300" y="2247900"/>
            <a:ext cx="533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7543800" y="1600200"/>
            <a:ext cx="381000" cy="369332"/>
          </a:xfrm>
          <a:prstGeom prst="rect">
            <a:avLst/>
          </a:prstGeom>
          <a:noFill/>
        </p:spPr>
        <p:txBody>
          <a:bodyPr wrap="square" rtlCol="0">
            <a:spAutoFit/>
          </a:bodyPr>
          <a:lstStyle/>
          <a:p>
            <a:r>
              <a:rPr lang="en-US" dirty="0" err="1"/>
              <a:t>n</a:t>
            </a:r>
            <a:r>
              <a:rPr lang="en-US" baseline="-25000" dirty="0" err="1"/>
              <a:t>k</a:t>
            </a:r>
            <a:endParaRPr lang="en-US" dirty="0"/>
          </a:p>
        </p:txBody>
      </p:sp>
      <p:sp>
        <p:nvSpPr>
          <p:cNvPr id="45" name="TextBox 44"/>
          <p:cNvSpPr txBox="1"/>
          <p:nvPr/>
        </p:nvSpPr>
        <p:spPr>
          <a:xfrm>
            <a:off x="1066800" y="2590800"/>
            <a:ext cx="377026" cy="369332"/>
          </a:xfrm>
          <a:prstGeom prst="rect">
            <a:avLst/>
          </a:prstGeom>
          <a:noFill/>
        </p:spPr>
        <p:txBody>
          <a:bodyPr wrap="none" rtlCol="0">
            <a:spAutoFit/>
          </a:bodyPr>
          <a:lstStyle/>
          <a:p>
            <a:r>
              <a:rPr lang="en-US" dirty="0" err="1"/>
              <a:t>u</a:t>
            </a:r>
            <a:r>
              <a:rPr lang="en-US" baseline="-25000" dirty="0" err="1"/>
              <a:t>k</a:t>
            </a:r>
            <a:endParaRPr lang="en-US" dirty="0"/>
          </a:p>
        </p:txBody>
      </p:sp>
      <p:sp>
        <p:nvSpPr>
          <p:cNvPr id="46" name="TextBox 45"/>
          <p:cNvSpPr txBox="1"/>
          <p:nvPr/>
        </p:nvSpPr>
        <p:spPr>
          <a:xfrm>
            <a:off x="3200400" y="2209800"/>
            <a:ext cx="354584" cy="369332"/>
          </a:xfrm>
          <a:prstGeom prst="rect">
            <a:avLst/>
          </a:prstGeom>
          <a:noFill/>
        </p:spPr>
        <p:txBody>
          <a:bodyPr wrap="none" rtlCol="0">
            <a:spAutoFit/>
          </a:bodyPr>
          <a:lstStyle/>
          <a:p>
            <a:r>
              <a:rPr lang="en-US" dirty="0" err="1"/>
              <a:t>x</a:t>
            </a:r>
            <a:r>
              <a:rPr lang="en-US" baseline="-25000" dirty="0" err="1"/>
              <a:t>k</a:t>
            </a:r>
            <a:endParaRPr lang="en-US" dirty="0"/>
          </a:p>
        </p:txBody>
      </p:sp>
      <p:sp>
        <p:nvSpPr>
          <p:cNvPr id="47" name="TextBox 46"/>
          <p:cNvSpPr txBox="1"/>
          <p:nvPr/>
        </p:nvSpPr>
        <p:spPr>
          <a:xfrm>
            <a:off x="4876800" y="2209800"/>
            <a:ext cx="479618" cy="369332"/>
          </a:xfrm>
          <a:prstGeom prst="rect">
            <a:avLst/>
          </a:prstGeom>
          <a:noFill/>
        </p:spPr>
        <p:txBody>
          <a:bodyPr wrap="none" rtlCol="0">
            <a:spAutoFit/>
          </a:bodyPr>
          <a:lstStyle/>
          <a:p>
            <a:r>
              <a:rPr lang="en-US" dirty="0"/>
              <a:t>x</a:t>
            </a:r>
            <a:r>
              <a:rPr lang="en-US" baseline="-25000" dirty="0"/>
              <a:t>k-1</a:t>
            </a:r>
            <a:endParaRPr lang="en-US" dirty="0"/>
          </a:p>
        </p:txBody>
      </p:sp>
      <p:sp>
        <p:nvSpPr>
          <p:cNvPr id="48" name="TextBox 47"/>
          <p:cNvSpPr txBox="1"/>
          <p:nvPr/>
        </p:nvSpPr>
        <p:spPr>
          <a:xfrm>
            <a:off x="3048000" y="4495800"/>
            <a:ext cx="2209800" cy="2954655"/>
          </a:xfrm>
          <a:prstGeom prst="rect">
            <a:avLst/>
          </a:prstGeom>
          <a:noFill/>
        </p:spPr>
        <p:txBody>
          <a:bodyPr wrap="square" rtlCol="0">
            <a:spAutoFit/>
          </a:bodyPr>
          <a:lstStyle/>
          <a:p>
            <a:pPr algn="ctr"/>
            <a:r>
              <a:rPr lang="en-US" dirty="0"/>
              <a:t>If a and b are scalars, </a:t>
            </a:r>
            <a:r>
              <a:rPr lang="en-US" b="1" dirty="0"/>
              <a:t>state x is Markov </a:t>
            </a:r>
          </a:p>
          <a:p>
            <a:pPr algn="ctr"/>
            <a:endParaRPr lang="en-US" dirty="0"/>
          </a:p>
          <a:p>
            <a:pPr algn="ctr"/>
            <a:r>
              <a:rPr lang="en-US" dirty="0" err="1"/>
              <a:t>x</a:t>
            </a:r>
            <a:r>
              <a:rPr lang="en-US" baseline="-25000" dirty="0" err="1"/>
              <a:t>k</a:t>
            </a:r>
            <a:r>
              <a:rPr lang="en-US" dirty="0"/>
              <a:t>   = </a:t>
            </a:r>
            <a:r>
              <a:rPr lang="en-US" dirty="0" err="1"/>
              <a:t>u</a:t>
            </a:r>
            <a:r>
              <a:rPr lang="en-US" baseline="-25000" dirty="0" err="1"/>
              <a:t>k</a:t>
            </a:r>
            <a:r>
              <a:rPr lang="en-US" dirty="0"/>
              <a:t> + b x</a:t>
            </a:r>
            <a:r>
              <a:rPr lang="en-US" baseline="-25000" dirty="0"/>
              <a:t>k-1</a:t>
            </a:r>
            <a:r>
              <a:rPr lang="en-US" dirty="0"/>
              <a:t> </a:t>
            </a:r>
          </a:p>
          <a:p>
            <a:pPr algn="ctr"/>
            <a:endParaRPr lang="en-US" dirty="0"/>
          </a:p>
          <a:p>
            <a:pPr algn="ctr"/>
            <a:r>
              <a:rPr lang="en-US" dirty="0" err="1"/>
              <a:t>y</a:t>
            </a:r>
            <a:r>
              <a:rPr lang="en-US" baseline="-25000" dirty="0" err="1"/>
              <a:t>k</a:t>
            </a:r>
            <a:r>
              <a:rPr lang="en-US" dirty="0"/>
              <a:t> = ax</a:t>
            </a:r>
            <a:r>
              <a:rPr lang="en-US" baseline="-25000" dirty="0"/>
              <a:t>k-1</a:t>
            </a:r>
            <a:r>
              <a:rPr lang="en-US" dirty="0"/>
              <a:t> +  </a:t>
            </a:r>
            <a:r>
              <a:rPr lang="en-US" dirty="0" err="1"/>
              <a:t>n</a:t>
            </a:r>
            <a:r>
              <a:rPr lang="en-US" baseline="-25000" dirty="0" err="1"/>
              <a:t>k</a:t>
            </a:r>
            <a:endParaRPr lang="en-US" baseline="-25000" dirty="0"/>
          </a:p>
          <a:p>
            <a:pPr algn="ctr"/>
            <a:endParaRPr lang="en-US" baseline="-25000" dirty="0"/>
          </a:p>
          <a:p>
            <a:pPr algn="ctr"/>
            <a:r>
              <a:rPr lang="en-US" baseline="-25000" dirty="0"/>
              <a:t> </a:t>
            </a:r>
          </a:p>
          <a:p>
            <a:endParaRPr lang="en-US" baseline="-25000" dirty="0"/>
          </a:p>
          <a:p>
            <a:endParaRPr lang="en-US" baseline="-25000" dirty="0"/>
          </a:p>
          <a:p>
            <a:endParaRPr lang="en-US" baseline="-25000" dirty="0"/>
          </a:p>
          <a:p>
            <a:endParaRPr lang="en-US" dirty="0"/>
          </a:p>
        </p:txBody>
      </p:sp>
      <p:sp>
        <p:nvSpPr>
          <p:cNvPr id="49" name="TextBox 48"/>
          <p:cNvSpPr txBox="1"/>
          <p:nvPr/>
        </p:nvSpPr>
        <p:spPr>
          <a:xfrm>
            <a:off x="762000" y="3048000"/>
            <a:ext cx="1481496" cy="646331"/>
          </a:xfrm>
          <a:prstGeom prst="rect">
            <a:avLst/>
          </a:prstGeom>
          <a:noFill/>
        </p:spPr>
        <p:txBody>
          <a:bodyPr wrap="none" rtlCol="0">
            <a:spAutoFit/>
          </a:bodyPr>
          <a:lstStyle/>
          <a:p>
            <a:pPr algn="ctr"/>
            <a:r>
              <a:rPr lang="en-US" dirty="0" err="1"/>
              <a:t>i.i.d</a:t>
            </a:r>
            <a:r>
              <a:rPr lang="en-US" dirty="0"/>
              <a:t>. Gaussian</a:t>
            </a:r>
          </a:p>
          <a:p>
            <a:pPr algn="ctr"/>
            <a:r>
              <a:rPr lang="en-US" dirty="0"/>
              <a:t>“white”</a:t>
            </a:r>
          </a:p>
        </p:txBody>
      </p:sp>
      <p:sp>
        <p:nvSpPr>
          <p:cNvPr id="50" name="TextBox 49"/>
          <p:cNvSpPr txBox="1"/>
          <p:nvPr/>
        </p:nvSpPr>
        <p:spPr>
          <a:xfrm>
            <a:off x="6934200" y="2286000"/>
            <a:ext cx="346570" cy="369332"/>
          </a:xfrm>
          <a:prstGeom prst="rect">
            <a:avLst/>
          </a:prstGeom>
          <a:noFill/>
        </p:spPr>
        <p:txBody>
          <a:bodyPr wrap="none" rtlCol="0">
            <a:spAutoFit/>
          </a:bodyPr>
          <a:lstStyle/>
          <a:p>
            <a:r>
              <a:rPr lang="en-US" dirty="0" err="1"/>
              <a:t>z</a:t>
            </a:r>
            <a:r>
              <a:rPr lang="en-US" baseline="-25000" dirty="0" err="1"/>
              <a:t>k</a:t>
            </a:r>
            <a:endParaRPr lang="en-US" dirty="0"/>
          </a:p>
        </p:txBody>
      </p:sp>
      <p:sp>
        <p:nvSpPr>
          <p:cNvPr id="51" name="TextBox 50"/>
          <p:cNvSpPr txBox="1"/>
          <p:nvPr/>
        </p:nvSpPr>
        <p:spPr>
          <a:xfrm>
            <a:off x="8229600" y="2362200"/>
            <a:ext cx="359394" cy="369332"/>
          </a:xfrm>
          <a:prstGeom prst="rect">
            <a:avLst/>
          </a:prstGeom>
          <a:noFill/>
        </p:spPr>
        <p:txBody>
          <a:bodyPr wrap="none" rtlCol="0">
            <a:spAutoFit/>
          </a:bodyPr>
          <a:lstStyle/>
          <a:p>
            <a:r>
              <a:rPr lang="en-US" dirty="0" err="1"/>
              <a:t>y</a:t>
            </a:r>
            <a:r>
              <a:rPr lang="en-US" baseline="-25000" dirty="0" err="1"/>
              <a:t>k</a:t>
            </a:r>
            <a:endParaRPr lang="en-US" dirty="0"/>
          </a:p>
        </p:txBody>
      </p:sp>
      <p:sp>
        <p:nvSpPr>
          <p:cNvPr id="53" name="TextBox 52"/>
          <p:cNvSpPr txBox="1"/>
          <p:nvPr/>
        </p:nvSpPr>
        <p:spPr>
          <a:xfrm>
            <a:off x="7772400" y="1447800"/>
            <a:ext cx="1219200" cy="646331"/>
          </a:xfrm>
          <a:prstGeom prst="rect">
            <a:avLst/>
          </a:prstGeom>
          <a:noFill/>
        </p:spPr>
        <p:txBody>
          <a:bodyPr wrap="square" rtlCol="0">
            <a:spAutoFit/>
          </a:bodyPr>
          <a:lstStyle/>
          <a:p>
            <a:pPr algn="ctr"/>
            <a:r>
              <a:rPr lang="en-US" dirty="0"/>
              <a:t> </a:t>
            </a:r>
            <a:r>
              <a:rPr lang="en-US" dirty="0" err="1"/>
              <a:t>i.i.d</a:t>
            </a:r>
            <a:r>
              <a:rPr lang="en-US" dirty="0"/>
              <a:t>.  Gaussian</a:t>
            </a:r>
          </a:p>
        </p:txBody>
      </p:sp>
      <p:sp>
        <p:nvSpPr>
          <p:cNvPr id="35" name="TextBox 34"/>
          <p:cNvSpPr txBox="1"/>
          <p:nvPr/>
        </p:nvSpPr>
        <p:spPr>
          <a:xfrm>
            <a:off x="5867400" y="2590800"/>
            <a:ext cx="579005" cy="369332"/>
          </a:xfrm>
          <a:prstGeom prst="rect">
            <a:avLst/>
          </a:prstGeom>
          <a:noFill/>
        </p:spPr>
        <p:txBody>
          <a:bodyPr wrap="none" rtlCol="0">
            <a:spAutoFit/>
          </a:bodyPr>
          <a:lstStyle/>
          <a:p>
            <a:r>
              <a:rPr lang="en-US" dirty="0"/>
              <a:t>a(D)</a:t>
            </a:r>
          </a:p>
        </p:txBody>
      </p:sp>
      <p:sp>
        <p:nvSpPr>
          <p:cNvPr id="36" name="TextBox 35"/>
          <p:cNvSpPr txBox="1"/>
          <p:nvPr/>
        </p:nvSpPr>
        <p:spPr>
          <a:xfrm>
            <a:off x="3886200" y="3810000"/>
            <a:ext cx="590226" cy="369332"/>
          </a:xfrm>
          <a:prstGeom prst="rect">
            <a:avLst/>
          </a:prstGeom>
          <a:noFill/>
        </p:spPr>
        <p:txBody>
          <a:bodyPr wrap="none" rtlCol="0">
            <a:spAutoFit/>
          </a:bodyPr>
          <a:lstStyle/>
          <a:p>
            <a:r>
              <a:rPr lang="en-US" dirty="0"/>
              <a:t>b(D)</a:t>
            </a:r>
          </a:p>
        </p:txBody>
      </p:sp>
      <p:cxnSp>
        <p:nvCxnSpPr>
          <p:cNvPr id="39" name="Straight Arrow Connector 38"/>
          <p:cNvCxnSpPr/>
          <p:nvPr/>
        </p:nvCxnSpPr>
        <p:spPr>
          <a:xfrm>
            <a:off x="2819400" y="2743200"/>
            <a:ext cx="1143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8229600" cy="1143000"/>
          </a:xfrm>
        </p:spPr>
        <p:txBody>
          <a:bodyPr>
            <a:normAutofit fontScale="90000"/>
          </a:bodyPr>
          <a:lstStyle/>
          <a:p>
            <a:r>
              <a:rPr lang="en-US" sz="3600" dirty="0"/>
              <a:t>General Discrete Linear Filter</a:t>
            </a:r>
            <a:br>
              <a:rPr lang="en-US" dirty="0"/>
            </a:br>
            <a:r>
              <a:rPr lang="en-US" sz="3100" dirty="0"/>
              <a:t>H(D)=a(D)/b(D)</a:t>
            </a:r>
            <a:br>
              <a:rPr lang="en-US" dirty="0"/>
            </a:br>
            <a:endParaRPr lang="en-US" dirty="0"/>
          </a:p>
        </p:txBody>
      </p:sp>
      <p:sp>
        <p:nvSpPr>
          <p:cNvPr id="3" name="Oval 2"/>
          <p:cNvSpPr/>
          <p:nvPr/>
        </p:nvSpPr>
        <p:spPr>
          <a:xfrm>
            <a:off x="2667000" y="39624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sp>
        <p:nvSpPr>
          <p:cNvPr id="9" name="Oval 8"/>
          <p:cNvSpPr/>
          <p:nvPr/>
        </p:nvSpPr>
        <p:spPr>
          <a:xfrm>
            <a:off x="5562600" y="16764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sp>
        <p:nvSpPr>
          <p:cNvPr id="10" name="Oval 9"/>
          <p:cNvSpPr/>
          <p:nvPr/>
        </p:nvSpPr>
        <p:spPr>
          <a:xfrm>
            <a:off x="3657600" y="16764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sp>
        <p:nvSpPr>
          <p:cNvPr id="11" name="Oval 10"/>
          <p:cNvSpPr/>
          <p:nvPr/>
        </p:nvSpPr>
        <p:spPr>
          <a:xfrm>
            <a:off x="1143000" y="27432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sp>
        <p:nvSpPr>
          <p:cNvPr id="12" name="Oval 11"/>
          <p:cNvSpPr/>
          <p:nvPr/>
        </p:nvSpPr>
        <p:spPr>
          <a:xfrm>
            <a:off x="3657600" y="39624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cxnSp>
        <p:nvCxnSpPr>
          <p:cNvPr id="57" name="Straight Arrow Connector 56"/>
          <p:cNvCxnSpPr/>
          <p:nvPr/>
        </p:nvCxnSpPr>
        <p:spPr>
          <a:xfrm>
            <a:off x="1371600" y="2819400"/>
            <a:ext cx="2819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8" name="Flowchart: Delay 57"/>
          <p:cNvSpPr/>
          <p:nvPr/>
        </p:nvSpPr>
        <p:spPr>
          <a:xfrm>
            <a:off x="2133600" y="2743200"/>
            <a:ext cx="304800" cy="228600"/>
          </a:xfrm>
          <a:prstGeom prst="flowChartDelay">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lowchart: Delay 58"/>
          <p:cNvSpPr/>
          <p:nvPr/>
        </p:nvSpPr>
        <p:spPr>
          <a:xfrm>
            <a:off x="4876800" y="2743200"/>
            <a:ext cx="304800" cy="228600"/>
          </a:xfrm>
          <a:prstGeom prst="flowChartDelay">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lowchart: Delay 59"/>
          <p:cNvSpPr/>
          <p:nvPr/>
        </p:nvSpPr>
        <p:spPr>
          <a:xfrm>
            <a:off x="3200400" y="2743200"/>
            <a:ext cx="304800" cy="228600"/>
          </a:xfrm>
          <a:prstGeom prst="flowChartDelay">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p:cNvSpPr txBox="1"/>
          <p:nvPr/>
        </p:nvSpPr>
        <p:spPr>
          <a:xfrm>
            <a:off x="4191000" y="2590800"/>
            <a:ext cx="660758" cy="369332"/>
          </a:xfrm>
          <a:prstGeom prst="rect">
            <a:avLst/>
          </a:prstGeom>
          <a:noFill/>
        </p:spPr>
        <p:txBody>
          <a:bodyPr wrap="none" rtlCol="0">
            <a:spAutoFit/>
          </a:bodyPr>
          <a:lstStyle/>
          <a:p>
            <a:r>
              <a:rPr lang="en-US" dirty="0"/>
              <a:t>………</a:t>
            </a:r>
          </a:p>
        </p:txBody>
      </p:sp>
      <p:sp>
        <p:nvSpPr>
          <p:cNvPr id="84" name="Isosceles Triangle 83"/>
          <p:cNvSpPr/>
          <p:nvPr/>
        </p:nvSpPr>
        <p:spPr>
          <a:xfrm>
            <a:off x="2514600" y="2057400"/>
            <a:ext cx="533400" cy="381000"/>
          </a:xfrm>
          <a:prstGeom prst="triangle">
            <a:avLst>
              <a:gd name="adj" fmla="val 51665"/>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Isosceles Triangle 84"/>
          <p:cNvSpPr/>
          <p:nvPr/>
        </p:nvSpPr>
        <p:spPr>
          <a:xfrm>
            <a:off x="3505200" y="2057400"/>
            <a:ext cx="533400" cy="381000"/>
          </a:xfrm>
          <a:prstGeom prst="triangle">
            <a:avLst>
              <a:gd name="adj" fmla="val 46671"/>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Isosceles Triangle 85"/>
          <p:cNvSpPr/>
          <p:nvPr/>
        </p:nvSpPr>
        <p:spPr>
          <a:xfrm>
            <a:off x="5410200" y="2057400"/>
            <a:ext cx="533400" cy="381000"/>
          </a:xfrm>
          <a:prstGeom prst="triangle">
            <a:avLst>
              <a:gd name="adj" fmla="val 46671"/>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Isosceles Triangle 86"/>
          <p:cNvSpPr/>
          <p:nvPr/>
        </p:nvSpPr>
        <p:spPr>
          <a:xfrm rot="10800000">
            <a:off x="2514600" y="3276600"/>
            <a:ext cx="533400" cy="381000"/>
          </a:xfrm>
          <a:prstGeom prst="triangle">
            <a:avLst>
              <a:gd name="adj" fmla="val 46671"/>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Isosceles Triangle 87"/>
          <p:cNvSpPr/>
          <p:nvPr/>
        </p:nvSpPr>
        <p:spPr>
          <a:xfrm rot="10800000">
            <a:off x="3505200" y="3276600"/>
            <a:ext cx="533400" cy="381000"/>
          </a:xfrm>
          <a:prstGeom prst="triangle">
            <a:avLst>
              <a:gd name="adj" fmla="val 46671"/>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Isosceles Triangle 88"/>
          <p:cNvSpPr/>
          <p:nvPr/>
        </p:nvSpPr>
        <p:spPr>
          <a:xfrm rot="10800000">
            <a:off x="5410200" y="3276600"/>
            <a:ext cx="533400" cy="381000"/>
          </a:xfrm>
          <a:prstGeom prst="triangle">
            <a:avLst>
              <a:gd name="adj" fmla="val 46671"/>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7" name="Straight Connector 96"/>
          <p:cNvCxnSpPr>
            <a:stCxn id="84" idx="3"/>
            <a:endCxn id="87" idx="3"/>
          </p:cNvCxnSpPr>
          <p:nvPr/>
        </p:nvCxnSpPr>
        <p:spPr>
          <a:xfrm rot="16200000" flipH="1">
            <a:off x="2375519" y="2853062"/>
            <a:ext cx="838200" cy="8876"/>
          </a:xfrm>
          <a:prstGeom prst="line">
            <a:avLst/>
          </a:prstGeom>
        </p:spPr>
        <p:style>
          <a:lnRef idx="1">
            <a:schemeClr val="accent1"/>
          </a:lnRef>
          <a:fillRef idx="0">
            <a:schemeClr val="accent1"/>
          </a:fillRef>
          <a:effectRef idx="0">
            <a:schemeClr val="accent1"/>
          </a:effectRef>
          <a:fontRef idx="minor">
            <a:schemeClr val="tx1"/>
          </a:fontRef>
        </p:style>
      </p:cxnSp>
      <p:sp>
        <p:nvSpPr>
          <p:cNvPr id="102" name="TextBox 101"/>
          <p:cNvSpPr txBox="1"/>
          <p:nvPr/>
        </p:nvSpPr>
        <p:spPr>
          <a:xfrm>
            <a:off x="2286000" y="5029200"/>
            <a:ext cx="3581400" cy="369332"/>
          </a:xfrm>
          <a:prstGeom prst="rect">
            <a:avLst/>
          </a:prstGeom>
          <a:noFill/>
        </p:spPr>
        <p:txBody>
          <a:bodyPr wrap="square" rtlCol="0">
            <a:spAutoFit/>
          </a:bodyPr>
          <a:lstStyle/>
          <a:p>
            <a:r>
              <a:rPr lang="en-US" dirty="0"/>
              <a:t>z(D)= H(D) u(D),       H(D) = a(D)/b(D) </a:t>
            </a:r>
          </a:p>
        </p:txBody>
      </p:sp>
      <p:sp>
        <p:nvSpPr>
          <p:cNvPr id="110" name="TextBox 109"/>
          <p:cNvSpPr txBox="1"/>
          <p:nvPr/>
        </p:nvSpPr>
        <p:spPr>
          <a:xfrm>
            <a:off x="2514600" y="5562600"/>
            <a:ext cx="3304110" cy="369332"/>
          </a:xfrm>
          <a:prstGeom prst="rect">
            <a:avLst/>
          </a:prstGeom>
          <a:noFill/>
        </p:spPr>
        <p:txBody>
          <a:bodyPr wrap="none" rtlCol="0">
            <a:spAutoFit/>
          </a:bodyPr>
          <a:lstStyle/>
          <a:p>
            <a:r>
              <a:rPr lang="en-US" dirty="0"/>
              <a:t>a(D)= a</a:t>
            </a:r>
            <a:r>
              <a:rPr lang="en-US" baseline="-25000" dirty="0"/>
              <a:t>1</a:t>
            </a:r>
            <a:r>
              <a:rPr lang="en-US" dirty="0"/>
              <a:t>D+a</a:t>
            </a:r>
            <a:r>
              <a:rPr lang="en-US" baseline="-25000" dirty="0"/>
              <a:t>2</a:t>
            </a:r>
            <a:r>
              <a:rPr lang="en-US" dirty="0"/>
              <a:t>D</a:t>
            </a:r>
            <a:r>
              <a:rPr lang="en-US" baseline="30000" dirty="0"/>
              <a:t>2</a:t>
            </a:r>
            <a:r>
              <a:rPr lang="en-US" dirty="0"/>
              <a:t>+a</a:t>
            </a:r>
            <a:r>
              <a:rPr lang="en-US" baseline="-25000" dirty="0"/>
              <a:t>3</a:t>
            </a:r>
            <a:r>
              <a:rPr lang="en-US" dirty="0"/>
              <a:t>D</a:t>
            </a:r>
            <a:r>
              <a:rPr lang="en-US" baseline="30000" dirty="0"/>
              <a:t>3</a:t>
            </a:r>
            <a:r>
              <a:rPr lang="en-US" dirty="0"/>
              <a:t>+………+</a:t>
            </a:r>
            <a:r>
              <a:rPr lang="en-US" dirty="0" err="1"/>
              <a:t>a</a:t>
            </a:r>
            <a:r>
              <a:rPr lang="en-US" baseline="-25000" dirty="0" err="1"/>
              <a:t>n</a:t>
            </a:r>
            <a:r>
              <a:rPr lang="en-US" dirty="0" err="1"/>
              <a:t>D</a:t>
            </a:r>
            <a:r>
              <a:rPr lang="en-US" baseline="30000" dirty="0" err="1"/>
              <a:t>n</a:t>
            </a:r>
            <a:r>
              <a:rPr lang="en-US" dirty="0"/>
              <a:t> </a:t>
            </a:r>
          </a:p>
        </p:txBody>
      </p:sp>
      <p:sp>
        <p:nvSpPr>
          <p:cNvPr id="111" name="TextBox 110"/>
          <p:cNvSpPr txBox="1"/>
          <p:nvPr/>
        </p:nvSpPr>
        <p:spPr>
          <a:xfrm>
            <a:off x="2514600" y="6019800"/>
            <a:ext cx="3352800" cy="369332"/>
          </a:xfrm>
          <a:prstGeom prst="rect">
            <a:avLst/>
          </a:prstGeom>
          <a:noFill/>
        </p:spPr>
        <p:txBody>
          <a:bodyPr wrap="square" rtlCol="0">
            <a:spAutoFit/>
          </a:bodyPr>
          <a:lstStyle/>
          <a:p>
            <a:r>
              <a:rPr lang="en-US" dirty="0"/>
              <a:t>b(D)=1-b</a:t>
            </a:r>
            <a:r>
              <a:rPr lang="en-US" baseline="-25000" dirty="0"/>
              <a:t>1</a:t>
            </a:r>
            <a:r>
              <a:rPr lang="en-US" dirty="0"/>
              <a:t>D –b</a:t>
            </a:r>
            <a:r>
              <a:rPr lang="en-US" baseline="-25000" dirty="0"/>
              <a:t>2</a:t>
            </a:r>
            <a:r>
              <a:rPr lang="en-US" dirty="0"/>
              <a:t>D</a:t>
            </a:r>
            <a:r>
              <a:rPr lang="en-US" baseline="30000" dirty="0"/>
              <a:t>2</a:t>
            </a:r>
            <a:r>
              <a:rPr lang="en-US" dirty="0"/>
              <a:t> …………….- </a:t>
            </a:r>
            <a:r>
              <a:rPr lang="en-US" dirty="0" err="1"/>
              <a:t>b</a:t>
            </a:r>
            <a:r>
              <a:rPr lang="en-US" baseline="-25000" dirty="0" err="1"/>
              <a:t>n</a:t>
            </a:r>
            <a:r>
              <a:rPr lang="en-US" dirty="0" err="1"/>
              <a:t>D</a:t>
            </a:r>
            <a:r>
              <a:rPr lang="en-US" baseline="30000" dirty="0" err="1"/>
              <a:t>n</a:t>
            </a:r>
            <a:r>
              <a:rPr lang="en-US" dirty="0"/>
              <a:t> </a:t>
            </a:r>
          </a:p>
        </p:txBody>
      </p:sp>
      <p:cxnSp>
        <p:nvCxnSpPr>
          <p:cNvPr id="114" name="Straight Connector 113"/>
          <p:cNvCxnSpPr>
            <a:stCxn id="85" idx="3"/>
            <a:endCxn id="88" idx="3"/>
          </p:cNvCxnSpPr>
          <p:nvPr/>
        </p:nvCxnSpPr>
        <p:spPr>
          <a:xfrm rot="16200000" flipH="1">
            <a:off x="3352800" y="2839743"/>
            <a:ext cx="838200" cy="35514"/>
          </a:xfrm>
          <a:prstGeom prst="line">
            <a:avLst/>
          </a:prstGeom>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rot="16200000" flipH="1">
            <a:off x="5237457" y="2839743"/>
            <a:ext cx="838200" cy="35514"/>
          </a:xfrm>
          <a:prstGeom prst="line">
            <a:avLst/>
          </a:prstGeom>
        </p:spPr>
        <p:style>
          <a:lnRef idx="1">
            <a:schemeClr val="accent1"/>
          </a:lnRef>
          <a:fillRef idx="0">
            <a:schemeClr val="accent1"/>
          </a:fillRef>
          <a:effectRef idx="0">
            <a:schemeClr val="accent1"/>
          </a:effectRef>
          <a:fontRef idx="minor">
            <a:schemeClr val="tx1"/>
          </a:fontRef>
        </p:style>
      </p:cxnSp>
      <p:sp>
        <p:nvSpPr>
          <p:cNvPr id="122" name="TextBox 121"/>
          <p:cNvSpPr txBox="1"/>
          <p:nvPr/>
        </p:nvSpPr>
        <p:spPr>
          <a:xfrm>
            <a:off x="2590800" y="2057400"/>
            <a:ext cx="533400" cy="369332"/>
          </a:xfrm>
          <a:prstGeom prst="rect">
            <a:avLst/>
          </a:prstGeom>
          <a:noFill/>
        </p:spPr>
        <p:txBody>
          <a:bodyPr wrap="square" rtlCol="0">
            <a:spAutoFit/>
          </a:bodyPr>
          <a:lstStyle/>
          <a:p>
            <a:r>
              <a:rPr lang="en-US" dirty="0"/>
              <a:t>a</a:t>
            </a:r>
            <a:r>
              <a:rPr lang="en-US" baseline="-25000" dirty="0"/>
              <a:t>1</a:t>
            </a:r>
            <a:endParaRPr lang="en-US" dirty="0"/>
          </a:p>
        </p:txBody>
      </p:sp>
      <p:sp>
        <p:nvSpPr>
          <p:cNvPr id="125" name="TextBox 124"/>
          <p:cNvSpPr txBox="1"/>
          <p:nvPr/>
        </p:nvSpPr>
        <p:spPr>
          <a:xfrm>
            <a:off x="3581400" y="2057400"/>
            <a:ext cx="373820" cy="369332"/>
          </a:xfrm>
          <a:prstGeom prst="rect">
            <a:avLst/>
          </a:prstGeom>
          <a:noFill/>
        </p:spPr>
        <p:txBody>
          <a:bodyPr wrap="none" rtlCol="0">
            <a:spAutoFit/>
          </a:bodyPr>
          <a:lstStyle/>
          <a:p>
            <a:r>
              <a:rPr lang="en-US" dirty="0"/>
              <a:t>a</a:t>
            </a:r>
            <a:r>
              <a:rPr lang="en-US" baseline="-25000" dirty="0"/>
              <a:t>2</a:t>
            </a:r>
            <a:endParaRPr lang="en-US" dirty="0"/>
          </a:p>
        </p:txBody>
      </p:sp>
      <p:sp>
        <p:nvSpPr>
          <p:cNvPr id="127" name="TextBox 126"/>
          <p:cNvSpPr txBox="1"/>
          <p:nvPr/>
        </p:nvSpPr>
        <p:spPr>
          <a:xfrm>
            <a:off x="5486400" y="2057400"/>
            <a:ext cx="375424" cy="369332"/>
          </a:xfrm>
          <a:prstGeom prst="rect">
            <a:avLst/>
          </a:prstGeom>
          <a:noFill/>
        </p:spPr>
        <p:txBody>
          <a:bodyPr wrap="none" rtlCol="0">
            <a:spAutoFit/>
          </a:bodyPr>
          <a:lstStyle/>
          <a:p>
            <a:r>
              <a:rPr lang="en-US" dirty="0"/>
              <a:t>a</a:t>
            </a:r>
            <a:r>
              <a:rPr lang="en-US" baseline="-25000" dirty="0"/>
              <a:t>n</a:t>
            </a:r>
            <a:endParaRPr lang="en-US" dirty="0"/>
          </a:p>
        </p:txBody>
      </p:sp>
      <p:cxnSp>
        <p:nvCxnSpPr>
          <p:cNvPr id="129" name="Straight Arrow Connector 128"/>
          <p:cNvCxnSpPr>
            <a:stCxn id="125" idx="0"/>
            <a:endCxn id="10" idx="4"/>
          </p:cNvCxnSpPr>
          <p:nvPr/>
        </p:nvCxnSpPr>
        <p:spPr>
          <a:xfrm rot="5400000" flipH="1" flipV="1">
            <a:off x="3693905" y="1979405"/>
            <a:ext cx="152400" cy="35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2" name="Straight Arrow Connector 131"/>
          <p:cNvCxnSpPr>
            <a:stCxn id="127" idx="0"/>
            <a:endCxn id="9" idx="4"/>
          </p:cNvCxnSpPr>
          <p:nvPr/>
        </p:nvCxnSpPr>
        <p:spPr>
          <a:xfrm rot="5400000" flipH="1" flipV="1">
            <a:off x="5599306" y="1979806"/>
            <a:ext cx="152400" cy="27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5" name="TextBox 154"/>
          <p:cNvSpPr txBox="1"/>
          <p:nvPr/>
        </p:nvSpPr>
        <p:spPr>
          <a:xfrm>
            <a:off x="6629400" y="1676400"/>
            <a:ext cx="559769" cy="369332"/>
          </a:xfrm>
          <a:prstGeom prst="rect">
            <a:avLst/>
          </a:prstGeom>
          <a:noFill/>
        </p:spPr>
        <p:txBody>
          <a:bodyPr wrap="square" rtlCol="0">
            <a:spAutoFit/>
          </a:bodyPr>
          <a:lstStyle/>
          <a:p>
            <a:r>
              <a:rPr lang="en-US" dirty="0"/>
              <a:t>z(D)</a:t>
            </a:r>
          </a:p>
        </p:txBody>
      </p:sp>
      <p:cxnSp>
        <p:nvCxnSpPr>
          <p:cNvPr id="162" name="Straight Arrow Connector 161"/>
          <p:cNvCxnSpPr/>
          <p:nvPr/>
        </p:nvCxnSpPr>
        <p:spPr>
          <a:xfrm>
            <a:off x="914400" y="2819400"/>
            <a:ext cx="228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3" name="TextBox 162"/>
          <p:cNvSpPr txBox="1"/>
          <p:nvPr/>
        </p:nvSpPr>
        <p:spPr>
          <a:xfrm>
            <a:off x="457200" y="2667000"/>
            <a:ext cx="590226" cy="369332"/>
          </a:xfrm>
          <a:prstGeom prst="rect">
            <a:avLst/>
          </a:prstGeom>
          <a:noFill/>
        </p:spPr>
        <p:txBody>
          <a:bodyPr wrap="none" rtlCol="0">
            <a:spAutoFit/>
          </a:bodyPr>
          <a:lstStyle/>
          <a:p>
            <a:r>
              <a:rPr lang="en-US" dirty="0"/>
              <a:t>u(D)</a:t>
            </a:r>
          </a:p>
        </p:txBody>
      </p:sp>
      <p:cxnSp>
        <p:nvCxnSpPr>
          <p:cNvPr id="167" name="Straight Arrow Connector 166"/>
          <p:cNvCxnSpPr>
            <a:stCxn id="87" idx="0"/>
            <a:endCxn id="3" idx="0"/>
          </p:cNvCxnSpPr>
          <p:nvPr/>
        </p:nvCxnSpPr>
        <p:spPr>
          <a:xfrm rot="5400000">
            <a:off x="2637779" y="3801122"/>
            <a:ext cx="304800" cy="1775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2" name="Straight Arrow Connector 171"/>
          <p:cNvCxnSpPr>
            <a:stCxn id="88" idx="0"/>
            <a:endCxn id="12" idx="0"/>
          </p:cNvCxnSpPr>
          <p:nvPr/>
        </p:nvCxnSpPr>
        <p:spPr>
          <a:xfrm rot="5400000">
            <a:off x="3628379" y="3801122"/>
            <a:ext cx="304800" cy="1775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flipH="1" flipV="1">
            <a:off x="2667794" y="1904206"/>
            <a:ext cx="304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91" name="Straight Arrow Connector 190"/>
          <p:cNvCxnSpPr/>
          <p:nvPr/>
        </p:nvCxnSpPr>
        <p:spPr>
          <a:xfrm>
            <a:off x="2819400" y="1752600"/>
            <a:ext cx="838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8" name="TextBox 197"/>
          <p:cNvSpPr txBox="1"/>
          <p:nvPr/>
        </p:nvSpPr>
        <p:spPr>
          <a:xfrm>
            <a:off x="2590800" y="3200400"/>
            <a:ext cx="385042" cy="369332"/>
          </a:xfrm>
          <a:prstGeom prst="rect">
            <a:avLst/>
          </a:prstGeom>
          <a:noFill/>
        </p:spPr>
        <p:txBody>
          <a:bodyPr wrap="none" rtlCol="0">
            <a:spAutoFit/>
          </a:bodyPr>
          <a:lstStyle/>
          <a:p>
            <a:r>
              <a:rPr lang="en-US" dirty="0"/>
              <a:t>b</a:t>
            </a:r>
            <a:r>
              <a:rPr lang="en-US" baseline="-25000" dirty="0"/>
              <a:t>1</a:t>
            </a:r>
            <a:endParaRPr lang="en-US" dirty="0"/>
          </a:p>
        </p:txBody>
      </p:sp>
      <p:sp>
        <p:nvSpPr>
          <p:cNvPr id="199" name="TextBox 198"/>
          <p:cNvSpPr txBox="1"/>
          <p:nvPr/>
        </p:nvSpPr>
        <p:spPr>
          <a:xfrm>
            <a:off x="3581400" y="3200400"/>
            <a:ext cx="385042" cy="369332"/>
          </a:xfrm>
          <a:prstGeom prst="rect">
            <a:avLst/>
          </a:prstGeom>
          <a:noFill/>
        </p:spPr>
        <p:txBody>
          <a:bodyPr wrap="none" rtlCol="0">
            <a:spAutoFit/>
          </a:bodyPr>
          <a:lstStyle/>
          <a:p>
            <a:r>
              <a:rPr lang="en-US" dirty="0"/>
              <a:t>b</a:t>
            </a:r>
            <a:r>
              <a:rPr lang="en-US" baseline="-25000" dirty="0"/>
              <a:t>2</a:t>
            </a:r>
            <a:endParaRPr lang="en-US" dirty="0"/>
          </a:p>
        </p:txBody>
      </p:sp>
      <p:sp>
        <p:nvSpPr>
          <p:cNvPr id="200" name="TextBox 199"/>
          <p:cNvSpPr txBox="1"/>
          <p:nvPr/>
        </p:nvSpPr>
        <p:spPr>
          <a:xfrm>
            <a:off x="5486400" y="3200400"/>
            <a:ext cx="386644" cy="369332"/>
          </a:xfrm>
          <a:prstGeom prst="rect">
            <a:avLst/>
          </a:prstGeom>
          <a:noFill/>
        </p:spPr>
        <p:txBody>
          <a:bodyPr wrap="none" rtlCol="0">
            <a:spAutoFit/>
          </a:bodyPr>
          <a:lstStyle/>
          <a:p>
            <a:r>
              <a:rPr lang="en-US" dirty="0" err="1"/>
              <a:t>b</a:t>
            </a:r>
            <a:r>
              <a:rPr lang="en-US" baseline="-25000" dirty="0" err="1"/>
              <a:t>n</a:t>
            </a:r>
            <a:endParaRPr lang="en-US" dirty="0"/>
          </a:p>
        </p:txBody>
      </p:sp>
      <p:cxnSp>
        <p:nvCxnSpPr>
          <p:cNvPr id="205" name="Straight Arrow Connector 204"/>
          <p:cNvCxnSpPr/>
          <p:nvPr/>
        </p:nvCxnSpPr>
        <p:spPr>
          <a:xfrm rot="10800000">
            <a:off x="5257800" y="4114800"/>
            <a:ext cx="457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6" name="Straight Arrow Connector 215"/>
          <p:cNvCxnSpPr>
            <a:stCxn id="12" idx="2"/>
            <a:endCxn id="3" idx="6"/>
          </p:cNvCxnSpPr>
          <p:nvPr/>
        </p:nvCxnSpPr>
        <p:spPr>
          <a:xfrm rot="10800000">
            <a:off x="2895600" y="4076700"/>
            <a:ext cx="762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2" name="Straight Arrow Connector 221"/>
          <p:cNvCxnSpPr/>
          <p:nvPr/>
        </p:nvCxnSpPr>
        <p:spPr>
          <a:xfrm rot="10800000">
            <a:off x="3886200" y="4114800"/>
            <a:ext cx="533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6" name="Straight Arrow Connector 225"/>
          <p:cNvCxnSpPr/>
          <p:nvPr/>
        </p:nvCxnSpPr>
        <p:spPr>
          <a:xfrm>
            <a:off x="3886200" y="1752600"/>
            <a:ext cx="609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8" name="Straight Arrow Connector 227"/>
          <p:cNvCxnSpPr/>
          <p:nvPr/>
        </p:nvCxnSpPr>
        <p:spPr>
          <a:xfrm>
            <a:off x="5791200" y="1828800"/>
            <a:ext cx="685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0800000">
            <a:off x="1295400" y="4038600"/>
            <a:ext cx="16002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42" name="Straight Arrow Connector 241"/>
          <p:cNvCxnSpPr/>
          <p:nvPr/>
        </p:nvCxnSpPr>
        <p:spPr>
          <a:xfrm rot="5400000" flipH="1" flipV="1">
            <a:off x="762794" y="3504406"/>
            <a:ext cx="1066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45" name="TextBox 244"/>
          <p:cNvSpPr txBox="1"/>
          <p:nvPr/>
        </p:nvSpPr>
        <p:spPr>
          <a:xfrm>
            <a:off x="4572000" y="1524000"/>
            <a:ext cx="559769" cy="369332"/>
          </a:xfrm>
          <a:prstGeom prst="rect">
            <a:avLst/>
          </a:prstGeom>
          <a:noFill/>
        </p:spPr>
        <p:txBody>
          <a:bodyPr wrap="none" rtlCol="0">
            <a:spAutoFit/>
          </a:bodyPr>
          <a:lstStyle/>
          <a:p>
            <a:r>
              <a:rPr lang="en-US" dirty="0"/>
              <a:t>….…</a:t>
            </a:r>
          </a:p>
        </p:txBody>
      </p:sp>
      <p:cxnSp>
        <p:nvCxnSpPr>
          <p:cNvPr id="249" name="Straight Arrow Connector 248"/>
          <p:cNvCxnSpPr/>
          <p:nvPr/>
        </p:nvCxnSpPr>
        <p:spPr>
          <a:xfrm>
            <a:off x="5105400" y="1752600"/>
            <a:ext cx="457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5400000">
            <a:off x="5487194" y="3885406"/>
            <a:ext cx="4572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1676400" y="2438400"/>
            <a:ext cx="354584" cy="369332"/>
          </a:xfrm>
          <a:prstGeom prst="rect">
            <a:avLst/>
          </a:prstGeom>
          <a:noFill/>
        </p:spPr>
        <p:txBody>
          <a:bodyPr wrap="none" rtlCol="0">
            <a:spAutoFit/>
          </a:bodyPr>
          <a:lstStyle/>
          <a:p>
            <a:r>
              <a:rPr lang="en-US" dirty="0" err="1"/>
              <a:t>x</a:t>
            </a:r>
            <a:r>
              <a:rPr lang="en-US" baseline="-25000" dirty="0" err="1"/>
              <a:t>k</a:t>
            </a:r>
            <a:endParaRPr lang="en-US" dirty="0"/>
          </a:p>
        </p:txBody>
      </p:sp>
      <p:sp>
        <p:nvSpPr>
          <p:cNvPr id="55" name="TextBox 54"/>
          <p:cNvSpPr txBox="1"/>
          <p:nvPr/>
        </p:nvSpPr>
        <p:spPr>
          <a:xfrm>
            <a:off x="2819400" y="2438400"/>
            <a:ext cx="479618" cy="369332"/>
          </a:xfrm>
          <a:prstGeom prst="rect">
            <a:avLst/>
          </a:prstGeom>
          <a:noFill/>
        </p:spPr>
        <p:txBody>
          <a:bodyPr wrap="none" rtlCol="0">
            <a:spAutoFit/>
          </a:bodyPr>
          <a:lstStyle/>
          <a:p>
            <a:r>
              <a:rPr lang="en-US" dirty="0"/>
              <a:t>x</a:t>
            </a:r>
            <a:r>
              <a:rPr lang="en-US" baseline="-25000" dirty="0"/>
              <a:t>k-1</a:t>
            </a:r>
            <a:endParaRPr lang="en-US" dirty="0"/>
          </a:p>
        </p:txBody>
      </p:sp>
      <p:sp>
        <p:nvSpPr>
          <p:cNvPr id="56" name="TextBox 55"/>
          <p:cNvSpPr txBox="1"/>
          <p:nvPr/>
        </p:nvSpPr>
        <p:spPr>
          <a:xfrm>
            <a:off x="3886200" y="2438400"/>
            <a:ext cx="479618" cy="369332"/>
          </a:xfrm>
          <a:prstGeom prst="rect">
            <a:avLst/>
          </a:prstGeom>
          <a:noFill/>
        </p:spPr>
        <p:txBody>
          <a:bodyPr wrap="none" rtlCol="0">
            <a:spAutoFit/>
          </a:bodyPr>
          <a:lstStyle/>
          <a:p>
            <a:r>
              <a:rPr lang="en-US" dirty="0"/>
              <a:t>x</a:t>
            </a:r>
            <a:r>
              <a:rPr lang="en-US" baseline="-25000" dirty="0"/>
              <a:t>k-2</a:t>
            </a:r>
            <a:endParaRPr lang="en-US" dirty="0"/>
          </a:p>
        </p:txBody>
      </p:sp>
      <p:cxnSp>
        <p:nvCxnSpPr>
          <p:cNvPr id="67" name="Straight Arrow Connector 66"/>
          <p:cNvCxnSpPr/>
          <p:nvPr/>
        </p:nvCxnSpPr>
        <p:spPr>
          <a:xfrm>
            <a:off x="5181600" y="2819400"/>
            <a:ext cx="457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5181600" y="2438400"/>
            <a:ext cx="481222" cy="369332"/>
          </a:xfrm>
          <a:prstGeom prst="rect">
            <a:avLst/>
          </a:prstGeom>
          <a:noFill/>
        </p:spPr>
        <p:txBody>
          <a:bodyPr wrap="none" rtlCol="0">
            <a:spAutoFit/>
          </a:bodyPr>
          <a:lstStyle/>
          <a:p>
            <a:r>
              <a:rPr lang="en-US" dirty="0" err="1"/>
              <a:t>x</a:t>
            </a:r>
            <a:r>
              <a:rPr lang="en-US" baseline="-25000" dirty="0" err="1"/>
              <a:t>k</a:t>
            </a:r>
            <a:r>
              <a:rPr lang="en-US" baseline="-25000" dirty="0"/>
              <a:t>-n</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077200" cy="868362"/>
          </a:xfrm>
        </p:spPr>
        <p:txBody>
          <a:bodyPr>
            <a:normAutofit/>
          </a:bodyPr>
          <a:lstStyle/>
          <a:p>
            <a:r>
              <a:rPr lang="en-US" sz="3200" dirty="0"/>
              <a:t>Vector Equations</a:t>
            </a:r>
          </a:p>
        </p:txBody>
      </p:sp>
      <p:sp>
        <p:nvSpPr>
          <p:cNvPr id="3" name="Oval 2"/>
          <p:cNvSpPr/>
          <p:nvPr/>
        </p:nvSpPr>
        <p:spPr>
          <a:xfrm>
            <a:off x="2667000" y="37338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sp>
        <p:nvSpPr>
          <p:cNvPr id="4" name="Oval 3"/>
          <p:cNvSpPr/>
          <p:nvPr/>
        </p:nvSpPr>
        <p:spPr>
          <a:xfrm>
            <a:off x="5562600" y="14478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sp>
        <p:nvSpPr>
          <p:cNvPr id="5" name="Oval 4"/>
          <p:cNvSpPr/>
          <p:nvPr/>
        </p:nvSpPr>
        <p:spPr>
          <a:xfrm>
            <a:off x="3657600" y="14478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sp>
        <p:nvSpPr>
          <p:cNvPr id="6" name="Oval 5"/>
          <p:cNvSpPr/>
          <p:nvPr/>
        </p:nvSpPr>
        <p:spPr>
          <a:xfrm>
            <a:off x="1143000" y="25146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sp>
        <p:nvSpPr>
          <p:cNvPr id="7" name="Oval 6"/>
          <p:cNvSpPr/>
          <p:nvPr/>
        </p:nvSpPr>
        <p:spPr>
          <a:xfrm>
            <a:off x="3657600" y="37338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cxnSp>
        <p:nvCxnSpPr>
          <p:cNvPr id="8" name="Straight Arrow Connector 7"/>
          <p:cNvCxnSpPr/>
          <p:nvPr/>
        </p:nvCxnSpPr>
        <p:spPr>
          <a:xfrm>
            <a:off x="1371600" y="2590800"/>
            <a:ext cx="2819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Flowchart: Delay 8"/>
          <p:cNvSpPr/>
          <p:nvPr/>
        </p:nvSpPr>
        <p:spPr>
          <a:xfrm>
            <a:off x="2133600" y="2514600"/>
            <a:ext cx="304800" cy="228600"/>
          </a:xfrm>
          <a:prstGeom prst="flowChartDelay">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lowchart: Delay 9"/>
          <p:cNvSpPr/>
          <p:nvPr/>
        </p:nvSpPr>
        <p:spPr>
          <a:xfrm>
            <a:off x="4876800" y="2514600"/>
            <a:ext cx="304800" cy="228600"/>
          </a:xfrm>
          <a:prstGeom prst="flowChartDelay">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owchart: Delay 10"/>
          <p:cNvSpPr/>
          <p:nvPr/>
        </p:nvSpPr>
        <p:spPr>
          <a:xfrm>
            <a:off x="3200400" y="2514600"/>
            <a:ext cx="304800" cy="228600"/>
          </a:xfrm>
          <a:prstGeom prst="flowChartDelay">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4191000" y="2362200"/>
            <a:ext cx="660758" cy="369332"/>
          </a:xfrm>
          <a:prstGeom prst="rect">
            <a:avLst/>
          </a:prstGeom>
          <a:noFill/>
        </p:spPr>
        <p:txBody>
          <a:bodyPr wrap="none" rtlCol="0">
            <a:spAutoFit/>
          </a:bodyPr>
          <a:lstStyle/>
          <a:p>
            <a:r>
              <a:rPr lang="en-US" dirty="0"/>
              <a:t>………</a:t>
            </a:r>
          </a:p>
        </p:txBody>
      </p:sp>
      <p:sp>
        <p:nvSpPr>
          <p:cNvPr id="13" name="Isosceles Triangle 12"/>
          <p:cNvSpPr/>
          <p:nvPr/>
        </p:nvSpPr>
        <p:spPr>
          <a:xfrm>
            <a:off x="2514600" y="1828800"/>
            <a:ext cx="533400" cy="381000"/>
          </a:xfrm>
          <a:prstGeom prst="triangle">
            <a:avLst>
              <a:gd name="adj" fmla="val 51665"/>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Isosceles Triangle 13"/>
          <p:cNvSpPr/>
          <p:nvPr/>
        </p:nvSpPr>
        <p:spPr>
          <a:xfrm>
            <a:off x="3505200" y="1828800"/>
            <a:ext cx="533400" cy="381000"/>
          </a:xfrm>
          <a:prstGeom prst="triangle">
            <a:avLst>
              <a:gd name="adj" fmla="val 46671"/>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Isosceles Triangle 14"/>
          <p:cNvSpPr/>
          <p:nvPr/>
        </p:nvSpPr>
        <p:spPr>
          <a:xfrm>
            <a:off x="5410200" y="1828800"/>
            <a:ext cx="533400" cy="381000"/>
          </a:xfrm>
          <a:prstGeom prst="triangle">
            <a:avLst>
              <a:gd name="adj" fmla="val 46671"/>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sosceles Triangle 15"/>
          <p:cNvSpPr/>
          <p:nvPr/>
        </p:nvSpPr>
        <p:spPr>
          <a:xfrm rot="10800000">
            <a:off x="2514600" y="3048000"/>
            <a:ext cx="533400" cy="381000"/>
          </a:xfrm>
          <a:prstGeom prst="triangle">
            <a:avLst>
              <a:gd name="adj" fmla="val 46671"/>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p:cNvSpPr/>
          <p:nvPr/>
        </p:nvSpPr>
        <p:spPr>
          <a:xfrm rot="10800000">
            <a:off x="3505200" y="3048000"/>
            <a:ext cx="533400" cy="381000"/>
          </a:xfrm>
          <a:prstGeom prst="triangle">
            <a:avLst>
              <a:gd name="adj" fmla="val 46671"/>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p:cNvSpPr/>
          <p:nvPr/>
        </p:nvSpPr>
        <p:spPr>
          <a:xfrm rot="10800000">
            <a:off x="5410200" y="3048000"/>
            <a:ext cx="533400" cy="381000"/>
          </a:xfrm>
          <a:prstGeom prst="triangle">
            <a:avLst>
              <a:gd name="adj" fmla="val 46671"/>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a:stCxn id="13" idx="3"/>
            <a:endCxn id="16" idx="3"/>
          </p:cNvCxnSpPr>
          <p:nvPr/>
        </p:nvCxnSpPr>
        <p:spPr>
          <a:xfrm rot="16200000" flipH="1">
            <a:off x="2375519" y="2624462"/>
            <a:ext cx="838200" cy="8876"/>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14" idx="3"/>
            <a:endCxn id="17" idx="3"/>
          </p:cNvCxnSpPr>
          <p:nvPr/>
        </p:nvCxnSpPr>
        <p:spPr>
          <a:xfrm rot="16200000" flipH="1">
            <a:off x="3352800" y="2611143"/>
            <a:ext cx="838200" cy="35514"/>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6200000" flipH="1">
            <a:off x="5237457" y="2611143"/>
            <a:ext cx="838200" cy="35514"/>
          </a:xfrm>
          <a:prstGeom prst="line">
            <a:avLst/>
          </a:prstGeom>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2590800" y="1828800"/>
            <a:ext cx="533400" cy="369332"/>
          </a:xfrm>
          <a:prstGeom prst="rect">
            <a:avLst/>
          </a:prstGeom>
          <a:noFill/>
        </p:spPr>
        <p:txBody>
          <a:bodyPr wrap="square" rtlCol="0">
            <a:spAutoFit/>
          </a:bodyPr>
          <a:lstStyle/>
          <a:p>
            <a:r>
              <a:rPr lang="en-US" dirty="0"/>
              <a:t>a</a:t>
            </a:r>
            <a:r>
              <a:rPr lang="en-US" baseline="-25000" dirty="0"/>
              <a:t>1</a:t>
            </a:r>
            <a:endParaRPr lang="en-US" dirty="0"/>
          </a:p>
        </p:txBody>
      </p:sp>
      <p:sp>
        <p:nvSpPr>
          <p:cNvPr id="23" name="TextBox 22"/>
          <p:cNvSpPr txBox="1"/>
          <p:nvPr/>
        </p:nvSpPr>
        <p:spPr>
          <a:xfrm>
            <a:off x="3581400" y="1828800"/>
            <a:ext cx="373820" cy="369332"/>
          </a:xfrm>
          <a:prstGeom prst="rect">
            <a:avLst/>
          </a:prstGeom>
          <a:noFill/>
        </p:spPr>
        <p:txBody>
          <a:bodyPr wrap="none" rtlCol="0">
            <a:spAutoFit/>
          </a:bodyPr>
          <a:lstStyle/>
          <a:p>
            <a:r>
              <a:rPr lang="en-US" dirty="0"/>
              <a:t>a</a:t>
            </a:r>
            <a:r>
              <a:rPr lang="en-US" baseline="-25000" dirty="0"/>
              <a:t>2</a:t>
            </a:r>
            <a:endParaRPr lang="en-US" dirty="0"/>
          </a:p>
        </p:txBody>
      </p:sp>
      <p:sp>
        <p:nvSpPr>
          <p:cNvPr id="24" name="TextBox 23"/>
          <p:cNvSpPr txBox="1"/>
          <p:nvPr/>
        </p:nvSpPr>
        <p:spPr>
          <a:xfrm>
            <a:off x="5486400" y="1828800"/>
            <a:ext cx="375424" cy="369332"/>
          </a:xfrm>
          <a:prstGeom prst="rect">
            <a:avLst/>
          </a:prstGeom>
          <a:noFill/>
        </p:spPr>
        <p:txBody>
          <a:bodyPr wrap="none" rtlCol="0">
            <a:spAutoFit/>
          </a:bodyPr>
          <a:lstStyle/>
          <a:p>
            <a:r>
              <a:rPr lang="en-US" dirty="0"/>
              <a:t>a</a:t>
            </a:r>
            <a:r>
              <a:rPr lang="en-US" baseline="-25000" dirty="0"/>
              <a:t>n</a:t>
            </a:r>
            <a:endParaRPr lang="en-US" dirty="0"/>
          </a:p>
        </p:txBody>
      </p:sp>
      <p:cxnSp>
        <p:nvCxnSpPr>
          <p:cNvPr id="25" name="Straight Arrow Connector 24"/>
          <p:cNvCxnSpPr>
            <a:stCxn id="23" idx="0"/>
            <a:endCxn id="5" idx="4"/>
          </p:cNvCxnSpPr>
          <p:nvPr/>
        </p:nvCxnSpPr>
        <p:spPr>
          <a:xfrm rot="5400000" flipH="1" flipV="1">
            <a:off x="3693905" y="1750805"/>
            <a:ext cx="152400" cy="35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24" idx="0"/>
            <a:endCxn id="4" idx="4"/>
          </p:cNvCxnSpPr>
          <p:nvPr/>
        </p:nvCxnSpPr>
        <p:spPr>
          <a:xfrm rot="5400000" flipH="1" flipV="1">
            <a:off x="5599306" y="1751206"/>
            <a:ext cx="152400" cy="27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6629400" y="1447800"/>
            <a:ext cx="559769" cy="369332"/>
          </a:xfrm>
          <a:prstGeom prst="rect">
            <a:avLst/>
          </a:prstGeom>
          <a:noFill/>
        </p:spPr>
        <p:txBody>
          <a:bodyPr wrap="square" rtlCol="0">
            <a:spAutoFit/>
          </a:bodyPr>
          <a:lstStyle/>
          <a:p>
            <a:r>
              <a:rPr lang="en-US" b="1" dirty="0"/>
              <a:t>z(k)</a:t>
            </a:r>
          </a:p>
        </p:txBody>
      </p:sp>
      <p:cxnSp>
        <p:nvCxnSpPr>
          <p:cNvPr id="28" name="Straight Arrow Connector 27"/>
          <p:cNvCxnSpPr/>
          <p:nvPr/>
        </p:nvCxnSpPr>
        <p:spPr>
          <a:xfrm>
            <a:off x="914400" y="2590800"/>
            <a:ext cx="228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476946" y="2689741"/>
            <a:ext cx="562975" cy="369332"/>
          </a:xfrm>
          <a:prstGeom prst="rect">
            <a:avLst/>
          </a:prstGeom>
          <a:noFill/>
        </p:spPr>
        <p:txBody>
          <a:bodyPr wrap="none" rtlCol="0">
            <a:spAutoFit/>
          </a:bodyPr>
          <a:lstStyle/>
          <a:p>
            <a:r>
              <a:rPr lang="en-US" b="1" dirty="0"/>
              <a:t>u(k)</a:t>
            </a:r>
          </a:p>
        </p:txBody>
      </p:sp>
      <p:cxnSp>
        <p:nvCxnSpPr>
          <p:cNvPr id="30" name="Straight Arrow Connector 29"/>
          <p:cNvCxnSpPr>
            <a:stCxn id="16" idx="0"/>
            <a:endCxn id="3" idx="0"/>
          </p:cNvCxnSpPr>
          <p:nvPr/>
        </p:nvCxnSpPr>
        <p:spPr>
          <a:xfrm rot="5400000">
            <a:off x="2637779" y="3572522"/>
            <a:ext cx="304800" cy="1775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17" idx="0"/>
            <a:endCxn id="7" idx="0"/>
          </p:cNvCxnSpPr>
          <p:nvPr/>
        </p:nvCxnSpPr>
        <p:spPr>
          <a:xfrm rot="5400000">
            <a:off x="3628379" y="3572522"/>
            <a:ext cx="304800" cy="1775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flipH="1" flipV="1">
            <a:off x="2667794" y="1675606"/>
            <a:ext cx="304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2819400" y="1524000"/>
            <a:ext cx="838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2590800" y="2971800"/>
            <a:ext cx="385042" cy="369332"/>
          </a:xfrm>
          <a:prstGeom prst="rect">
            <a:avLst/>
          </a:prstGeom>
          <a:noFill/>
        </p:spPr>
        <p:txBody>
          <a:bodyPr wrap="none" rtlCol="0">
            <a:spAutoFit/>
          </a:bodyPr>
          <a:lstStyle/>
          <a:p>
            <a:r>
              <a:rPr lang="en-US" dirty="0"/>
              <a:t>b</a:t>
            </a:r>
            <a:r>
              <a:rPr lang="en-US" baseline="-25000" dirty="0"/>
              <a:t>1</a:t>
            </a:r>
            <a:endParaRPr lang="en-US" dirty="0"/>
          </a:p>
        </p:txBody>
      </p:sp>
      <p:sp>
        <p:nvSpPr>
          <p:cNvPr id="35" name="TextBox 34"/>
          <p:cNvSpPr txBox="1"/>
          <p:nvPr/>
        </p:nvSpPr>
        <p:spPr>
          <a:xfrm>
            <a:off x="3581400" y="2971800"/>
            <a:ext cx="385042" cy="369332"/>
          </a:xfrm>
          <a:prstGeom prst="rect">
            <a:avLst/>
          </a:prstGeom>
          <a:noFill/>
        </p:spPr>
        <p:txBody>
          <a:bodyPr wrap="none" rtlCol="0">
            <a:spAutoFit/>
          </a:bodyPr>
          <a:lstStyle/>
          <a:p>
            <a:r>
              <a:rPr lang="en-US" dirty="0"/>
              <a:t>b</a:t>
            </a:r>
            <a:r>
              <a:rPr lang="en-US" baseline="-25000" dirty="0"/>
              <a:t>2</a:t>
            </a:r>
            <a:endParaRPr lang="en-US" dirty="0"/>
          </a:p>
        </p:txBody>
      </p:sp>
      <p:sp>
        <p:nvSpPr>
          <p:cNvPr id="36" name="TextBox 35"/>
          <p:cNvSpPr txBox="1"/>
          <p:nvPr/>
        </p:nvSpPr>
        <p:spPr>
          <a:xfrm>
            <a:off x="5486400" y="2971800"/>
            <a:ext cx="386644" cy="369332"/>
          </a:xfrm>
          <a:prstGeom prst="rect">
            <a:avLst/>
          </a:prstGeom>
          <a:noFill/>
        </p:spPr>
        <p:txBody>
          <a:bodyPr wrap="none" rtlCol="0">
            <a:spAutoFit/>
          </a:bodyPr>
          <a:lstStyle/>
          <a:p>
            <a:r>
              <a:rPr lang="en-US" dirty="0" err="1"/>
              <a:t>b</a:t>
            </a:r>
            <a:r>
              <a:rPr lang="en-US" baseline="-25000" dirty="0" err="1"/>
              <a:t>n</a:t>
            </a:r>
            <a:endParaRPr lang="en-US" dirty="0"/>
          </a:p>
        </p:txBody>
      </p:sp>
      <p:cxnSp>
        <p:nvCxnSpPr>
          <p:cNvPr id="37" name="Straight Arrow Connector 36"/>
          <p:cNvCxnSpPr/>
          <p:nvPr/>
        </p:nvCxnSpPr>
        <p:spPr>
          <a:xfrm rot="10800000">
            <a:off x="5257800" y="3886200"/>
            <a:ext cx="457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7" idx="2"/>
            <a:endCxn id="3" idx="6"/>
          </p:cNvCxnSpPr>
          <p:nvPr/>
        </p:nvCxnSpPr>
        <p:spPr>
          <a:xfrm rot="10800000">
            <a:off x="2895600" y="3848100"/>
            <a:ext cx="762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rot="10800000">
            <a:off x="3886200" y="3886200"/>
            <a:ext cx="533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3886200" y="1524000"/>
            <a:ext cx="609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5791200" y="1524000"/>
            <a:ext cx="685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10800000">
            <a:off x="1295400" y="3810000"/>
            <a:ext cx="16002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rot="5400000" flipH="1" flipV="1">
            <a:off x="762794" y="3275806"/>
            <a:ext cx="1066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4572000" y="1295400"/>
            <a:ext cx="559769" cy="369332"/>
          </a:xfrm>
          <a:prstGeom prst="rect">
            <a:avLst/>
          </a:prstGeom>
          <a:noFill/>
        </p:spPr>
        <p:txBody>
          <a:bodyPr wrap="none" rtlCol="0">
            <a:spAutoFit/>
          </a:bodyPr>
          <a:lstStyle/>
          <a:p>
            <a:r>
              <a:rPr lang="en-US" dirty="0"/>
              <a:t>….…</a:t>
            </a:r>
          </a:p>
        </p:txBody>
      </p:sp>
      <p:cxnSp>
        <p:nvCxnSpPr>
          <p:cNvPr id="45" name="Straight Arrow Connector 44"/>
          <p:cNvCxnSpPr/>
          <p:nvPr/>
        </p:nvCxnSpPr>
        <p:spPr>
          <a:xfrm>
            <a:off x="5105400" y="1524000"/>
            <a:ext cx="457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5400000">
            <a:off x="5487194" y="3656806"/>
            <a:ext cx="4572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1676400" y="2209800"/>
            <a:ext cx="354584" cy="369332"/>
          </a:xfrm>
          <a:prstGeom prst="rect">
            <a:avLst/>
          </a:prstGeom>
          <a:noFill/>
        </p:spPr>
        <p:txBody>
          <a:bodyPr wrap="none" rtlCol="0">
            <a:spAutoFit/>
          </a:bodyPr>
          <a:lstStyle/>
          <a:p>
            <a:r>
              <a:rPr lang="en-US" dirty="0" err="1"/>
              <a:t>x</a:t>
            </a:r>
            <a:r>
              <a:rPr lang="en-US" baseline="-25000" dirty="0" err="1"/>
              <a:t>k</a:t>
            </a:r>
            <a:endParaRPr lang="en-US" dirty="0"/>
          </a:p>
        </p:txBody>
      </p:sp>
      <p:sp>
        <p:nvSpPr>
          <p:cNvPr id="48" name="TextBox 47"/>
          <p:cNvSpPr txBox="1"/>
          <p:nvPr/>
        </p:nvSpPr>
        <p:spPr>
          <a:xfrm>
            <a:off x="2819400" y="2209800"/>
            <a:ext cx="479618" cy="369332"/>
          </a:xfrm>
          <a:prstGeom prst="rect">
            <a:avLst/>
          </a:prstGeom>
          <a:noFill/>
        </p:spPr>
        <p:txBody>
          <a:bodyPr wrap="none" rtlCol="0">
            <a:spAutoFit/>
          </a:bodyPr>
          <a:lstStyle/>
          <a:p>
            <a:r>
              <a:rPr lang="en-US" dirty="0"/>
              <a:t>x</a:t>
            </a:r>
            <a:r>
              <a:rPr lang="en-US" baseline="-25000" dirty="0"/>
              <a:t>k-1</a:t>
            </a:r>
            <a:endParaRPr lang="en-US" dirty="0"/>
          </a:p>
        </p:txBody>
      </p:sp>
      <p:sp>
        <p:nvSpPr>
          <p:cNvPr id="49" name="TextBox 48"/>
          <p:cNvSpPr txBox="1"/>
          <p:nvPr/>
        </p:nvSpPr>
        <p:spPr>
          <a:xfrm>
            <a:off x="3886200" y="2209800"/>
            <a:ext cx="479618" cy="369332"/>
          </a:xfrm>
          <a:prstGeom prst="rect">
            <a:avLst/>
          </a:prstGeom>
          <a:noFill/>
        </p:spPr>
        <p:txBody>
          <a:bodyPr wrap="none" rtlCol="0">
            <a:spAutoFit/>
          </a:bodyPr>
          <a:lstStyle/>
          <a:p>
            <a:r>
              <a:rPr lang="en-US" dirty="0"/>
              <a:t>x</a:t>
            </a:r>
            <a:r>
              <a:rPr lang="en-US" baseline="-25000" dirty="0"/>
              <a:t>k-2</a:t>
            </a:r>
            <a:endParaRPr lang="en-US" dirty="0"/>
          </a:p>
        </p:txBody>
      </p:sp>
      <p:cxnSp>
        <p:nvCxnSpPr>
          <p:cNvPr id="50" name="Straight Arrow Connector 49"/>
          <p:cNvCxnSpPr/>
          <p:nvPr/>
        </p:nvCxnSpPr>
        <p:spPr>
          <a:xfrm>
            <a:off x="5181600" y="2590800"/>
            <a:ext cx="457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5181600" y="2209800"/>
            <a:ext cx="481222" cy="369332"/>
          </a:xfrm>
          <a:prstGeom prst="rect">
            <a:avLst/>
          </a:prstGeom>
          <a:noFill/>
        </p:spPr>
        <p:txBody>
          <a:bodyPr wrap="none" rtlCol="0">
            <a:spAutoFit/>
          </a:bodyPr>
          <a:lstStyle/>
          <a:p>
            <a:r>
              <a:rPr lang="en-US" dirty="0" err="1"/>
              <a:t>x</a:t>
            </a:r>
            <a:r>
              <a:rPr lang="en-US" baseline="-25000" dirty="0" err="1"/>
              <a:t>k</a:t>
            </a:r>
            <a:r>
              <a:rPr lang="en-US" baseline="-25000" dirty="0"/>
              <a:t>-n</a:t>
            </a:r>
            <a:endParaRPr lang="en-US" dirty="0"/>
          </a:p>
        </p:txBody>
      </p:sp>
      <p:sp>
        <p:nvSpPr>
          <p:cNvPr id="52" name="TextBox 51"/>
          <p:cNvSpPr txBox="1"/>
          <p:nvPr/>
        </p:nvSpPr>
        <p:spPr>
          <a:xfrm>
            <a:off x="304800" y="4267200"/>
            <a:ext cx="7544053" cy="584775"/>
          </a:xfrm>
          <a:prstGeom prst="rect">
            <a:avLst/>
          </a:prstGeom>
          <a:noFill/>
        </p:spPr>
        <p:txBody>
          <a:bodyPr wrap="none" rtlCol="0">
            <a:spAutoFit/>
          </a:bodyPr>
          <a:lstStyle/>
          <a:p>
            <a:r>
              <a:rPr lang="en-US" sz="3200" b="1" dirty="0"/>
              <a:t>x(k) = B x(k-1) + u(k);        u(k) = </a:t>
            </a:r>
            <a:r>
              <a:rPr lang="en-US" sz="3200" dirty="0"/>
              <a:t>[</a:t>
            </a:r>
            <a:r>
              <a:rPr lang="en-US" sz="3200" dirty="0" err="1"/>
              <a:t>u</a:t>
            </a:r>
            <a:r>
              <a:rPr lang="en-US" sz="3200" baseline="-25000" dirty="0" err="1"/>
              <a:t>k</a:t>
            </a:r>
            <a:r>
              <a:rPr lang="en-US" sz="3200" dirty="0"/>
              <a:t> ,0,0….0]</a:t>
            </a:r>
            <a:r>
              <a:rPr lang="en-US" sz="3200" baseline="30000" dirty="0"/>
              <a:t>T</a:t>
            </a:r>
            <a:endParaRPr lang="en-US" sz="3200" dirty="0"/>
          </a:p>
        </p:txBody>
      </p:sp>
      <p:sp>
        <p:nvSpPr>
          <p:cNvPr id="53" name="TextBox 52"/>
          <p:cNvSpPr txBox="1"/>
          <p:nvPr/>
        </p:nvSpPr>
        <p:spPr>
          <a:xfrm>
            <a:off x="381000" y="5257800"/>
            <a:ext cx="7899920" cy="584775"/>
          </a:xfrm>
          <a:prstGeom prst="rect">
            <a:avLst/>
          </a:prstGeom>
          <a:noFill/>
        </p:spPr>
        <p:txBody>
          <a:bodyPr wrap="none" rtlCol="0">
            <a:spAutoFit/>
          </a:bodyPr>
          <a:lstStyle/>
          <a:p>
            <a:r>
              <a:rPr lang="en-US" sz="3200" b="1" dirty="0"/>
              <a:t>z(k) </a:t>
            </a:r>
            <a:r>
              <a:rPr lang="en-US" sz="3200" dirty="0"/>
              <a:t>= </a:t>
            </a:r>
            <a:r>
              <a:rPr lang="en-US" sz="3200" b="1" dirty="0"/>
              <a:t>A x(k-1);                     a = </a:t>
            </a:r>
            <a:r>
              <a:rPr lang="en-US" sz="3200" dirty="0"/>
              <a:t>[a</a:t>
            </a:r>
            <a:r>
              <a:rPr lang="en-US" sz="3200" baseline="-25000" dirty="0"/>
              <a:t>1</a:t>
            </a:r>
            <a:r>
              <a:rPr lang="en-US" sz="3200" dirty="0"/>
              <a:t>, a</a:t>
            </a:r>
            <a:r>
              <a:rPr lang="en-US" sz="3200" baseline="-25000" dirty="0"/>
              <a:t>2</a:t>
            </a:r>
            <a:r>
              <a:rPr lang="en-US" sz="3200" dirty="0"/>
              <a:t>,………..a</a:t>
            </a:r>
            <a:r>
              <a:rPr lang="en-US" sz="3200" baseline="-25000" dirty="0"/>
              <a:t>n</a:t>
            </a:r>
            <a:r>
              <a:rPr lang="en-US" sz="3200" dirty="0"/>
              <a:t>]</a:t>
            </a:r>
            <a:endParaRPr lang="en-US" sz="3200" b="1" dirty="0"/>
          </a:p>
        </p:txBody>
      </p:sp>
      <p:sp>
        <p:nvSpPr>
          <p:cNvPr id="54" name="TextBox 53"/>
          <p:cNvSpPr txBox="1"/>
          <p:nvPr/>
        </p:nvSpPr>
        <p:spPr>
          <a:xfrm>
            <a:off x="4495800" y="3657600"/>
            <a:ext cx="718466" cy="369332"/>
          </a:xfrm>
          <a:prstGeom prst="rect">
            <a:avLst/>
          </a:prstGeom>
          <a:noFill/>
        </p:spPr>
        <p:txBody>
          <a:bodyPr wrap="none" rtlCol="0">
            <a:spAutoFit/>
          </a:bodyPr>
          <a:lstStyle/>
          <a:p>
            <a:r>
              <a:rPr lang="en-US" dirty="0"/>
              <a: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457201"/>
            <a:ext cx="7620000" cy="1066800"/>
          </a:xfrm>
        </p:spPr>
        <p:txBody>
          <a:bodyPr>
            <a:normAutofit/>
          </a:bodyPr>
          <a:lstStyle/>
          <a:p>
            <a:r>
              <a:rPr lang="en-US" sz="3200" u="sng" dirty="0"/>
              <a:t>Time-varying</a:t>
            </a:r>
            <a:r>
              <a:rPr lang="en-US" sz="3200" dirty="0"/>
              <a:t> Linear Model in Noise</a:t>
            </a:r>
          </a:p>
        </p:txBody>
      </p:sp>
      <p:sp>
        <p:nvSpPr>
          <p:cNvPr id="4" name="Flowchart: Delay 3"/>
          <p:cNvSpPr/>
          <p:nvPr/>
        </p:nvSpPr>
        <p:spPr>
          <a:xfrm>
            <a:off x="3657600" y="2362200"/>
            <a:ext cx="612648" cy="612648"/>
          </a:xfrm>
          <a:prstGeom prst="flowChartDelay">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2057400" y="2438400"/>
            <a:ext cx="457200" cy="4572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209800" y="2514600"/>
            <a:ext cx="406400" cy="304800"/>
          </a:xfrm>
          <a:prstGeom prst="rect">
            <a:avLst/>
          </a:prstGeom>
          <a:noFill/>
        </p:spPr>
      </p:pic>
      <p:cxnSp>
        <p:nvCxnSpPr>
          <p:cNvPr id="7" name="Straight Arrow Connector 6"/>
          <p:cNvCxnSpPr>
            <a:endCxn id="4" idx="1"/>
          </p:cNvCxnSpPr>
          <p:nvPr/>
        </p:nvCxnSpPr>
        <p:spPr>
          <a:xfrm>
            <a:off x="2514600" y="2667000"/>
            <a:ext cx="1143000" cy="152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endCxn id="5" idx="2"/>
          </p:cNvCxnSpPr>
          <p:nvPr/>
        </p:nvCxnSpPr>
        <p:spPr>
          <a:xfrm>
            <a:off x="1143000" y="2667000"/>
            <a:ext cx="914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3352800" y="3581400"/>
            <a:ext cx="1066800" cy="609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334000" y="2362200"/>
            <a:ext cx="1066800" cy="609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a:off x="7086600" y="2438400"/>
            <a:ext cx="457200" cy="4572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239000" y="2514600"/>
            <a:ext cx="346982" cy="323850"/>
          </a:xfrm>
          <a:prstGeom prst="rect">
            <a:avLst/>
          </a:prstGeom>
          <a:noFill/>
        </p:spPr>
      </p:pic>
      <p:cxnSp>
        <p:nvCxnSpPr>
          <p:cNvPr id="13" name="Straight Arrow Connector 12"/>
          <p:cNvCxnSpPr>
            <a:stCxn id="9" idx="1"/>
          </p:cNvCxnSpPr>
          <p:nvPr/>
        </p:nvCxnSpPr>
        <p:spPr>
          <a:xfrm rot="10800000">
            <a:off x="2286000" y="3886200"/>
            <a:ext cx="1066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endCxn id="5" idx="4"/>
          </p:cNvCxnSpPr>
          <p:nvPr/>
        </p:nvCxnSpPr>
        <p:spPr>
          <a:xfrm rot="5400000" flipH="1" flipV="1">
            <a:off x="1790700" y="3390900"/>
            <a:ext cx="990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4" idx="3"/>
            <a:endCxn id="10" idx="1"/>
          </p:cNvCxnSpPr>
          <p:nvPr/>
        </p:nvCxnSpPr>
        <p:spPr>
          <a:xfrm flipV="1">
            <a:off x="4270248" y="2667000"/>
            <a:ext cx="1063752" cy="15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10" idx="3"/>
            <a:endCxn id="11" idx="2"/>
          </p:cNvCxnSpPr>
          <p:nvPr/>
        </p:nvCxnSpPr>
        <p:spPr>
          <a:xfrm>
            <a:off x="6400800" y="2667000"/>
            <a:ext cx="685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12" idx="3"/>
          </p:cNvCxnSpPr>
          <p:nvPr/>
        </p:nvCxnSpPr>
        <p:spPr>
          <a:xfrm flipV="1">
            <a:off x="7585982" y="2667000"/>
            <a:ext cx="338818" cy="95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endCxn id="9" idx="3"/>
          </p:cNvCxnSpPr>
          <p:nvPr/>
        </p:nvCxnSpPr>
        <p:spPr>
          <a:xfrm rot="10800000">
            <a:off x="4419600" y="3886200"/>
            <a:ext cx="457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5400000">
            <a:off x="4267200" y="3276600"/>
            <a:ext cx="1219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endCxn id="11" idx="0"/>
          </p:cNvCxnSpPr>
          <p:nvPr/>
        </p:nvCxnSpPr>
        <p:spPr>
          <a:xfrm rot="5400000">
            <a:off x="7048500" y="2171700"/>
            <a:ext cx="533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7010400" y="1524000"/>
            <a:ext cx="685800" cy="369332"/>
          </a:xfrm>
          <a:prstGeom prst="rect">
            <a:avLst/>
          </a:prstGeom>
          <a:noFill/>
        </p:spPr>
        <p:txBody>
          <a:bodyPr wrap="square" rtlCol="0">
            <a:spAutoFit/>
          </a:bodyPr>
          <a:lstStyle/>
          <a:p>
            <a:r>
              <a:rPr lang="en-US" dirty="0"/>
              <a:t>n(k)</a:t>
            </a:r>
          </a:p>
        </p:txBody>
      </p:sp>
      <p:sp>
        <p:nvSpPr>
          <p:cNvPr id="22" name="TextBox 21"/>
          <p:cNvSpPr txBox="1"/>
          <p:nvPr/>
        </p:nvSpPr>
        <p:spPr>
          <a:xfrm>
            <a:off x="750905" y="2362200"/>
            <a:ext cx="784189" cy="369332"/>
          </a:xfrm>
          <a:prstGeom prst="rect">
            <a:avLst/>
          </a:prstGeom>
          <a:noFill/>
        </p:spPr>
        <p:txBody>
          <a:bodyPr wrap="none" rtlCol="0">
            <a:spAutoFit/>
          </a:bodyPr>
          <a:lstStyle/>
          <a:p>
            <a:r>
              <a:rPr lang="en-US" dirty="0"/>
              <a:t>u(k+1)</a:t>
            </a:r>
          </a:p>
        </p:txBody>
      </p:sp>
      <p:sp>
        <p:nvSpPr>
          <p:cNvPr id="23" name="TextBox 22"/>
          <p:cNvSpPr txBox="1"/>
          <p:nvPr/>
        </p:nvSpPr>
        <p:spPr>
          <a:xfrm>
            <a:off x="2895600" y="2133600"/>
            <a:ext cx="768159" cy="369332"/>
          </a:xfrm>
          <a:prstGeom prst="rect">
            <a:avLst/>
          </a:prstGeom>
          <a:noFill/>
        </p:spPr>
        <p:txBody>
          <a:bodyPr wrap="none" rtlCol="0">
            <a:spAutoFit/>
          </a:bodyPr>
          <a:lstStyle/>
          <a:p>
            <a:r>
              <a:rPr lang="en-US" b="1" dirty="0"/>
              <a:t>x</a:t>
            </a:r>
            <a:r>
              <a:rPr lang="en-US" dirty="0"/>
              <a:t>(k+1)</a:t>
            </a:r>
          </a:p>
        </p:txBody>
      </p:sp>
      <p:sp>
        <p:nvSpPr>
          <p:cNvPr id="24" name="TextBox 23"/>
          <p:cNvSpPr txBox="1"/>
          <p:nvPr/>
        </p:nvSpPr>
        <p:spPr>
          <a:xfrm>
            <a:off x="4572000" y="2133600"/>
            <a:ext cx="535724" cy="369332"/>
          </a:xfrm>
          <a:prstGeom prst="rect">
            <a:avLst/>
          </a:prstGeom>
          <a:noFill/>
        </p:spPr>
        <p:txBody>
          <a:bodyPr wrap="none" rtlCol="0">
            <a:spAutoFit/>
          </a:bodyPr>
          <a:lstStyle/>
          <a:p>
            <a:r>
              <a:rPr lang="en-US" b="1" dirty="0"/>
              <a:t>x</a:t>
            </a:r>
            <a:r>
              <a:rPr lang="en-US" dirty="0"/>
              <a:t>(k)</a:t>
            </a:r>
          </a:p>
        </p:txBody>
      </p:sp>
      <p:sp>
        <p:nvSpPr>
          <p:cNvPr id="25" name="TextBox 24"/>
          <p:cNvSpPr txBox="1"/>
          <p:nvPr/>
        </p:nvSpPr>
        <p:spPr>
          <a:xfrm>
            <a:off x="457200" y="2971800"/>
            <a:ext cx="1481496" cy="646331"/>
          </a:xfrm>
          <a:prstGeom prst="rect">
            <a:avLst/>
          </a:prstGeom>
          <a:noFill/>
        </p:spPr>
        <p:txBody>
          <a:bodyPr wrap="none" rtlCol="0">
            <a:spAutoFit/>
          </a:bodyPr>
          <a:lstStyle/>
          <a:p>
            <a:pPr algn="ctr"/>
            <a:r>
              <a:rPr lang="en-US" dirty="0" err="1"/>
              <a:t>i.i.d</a:t>
            </a:r>
            <a:r>
              <a:rPr lang="en-US" dirty="0"/>
              <a:t>. Gaussian</a:t>
            </a:r>
          </a:p>
          <a:p>
            <a:pPr algn="ctr"/>
            <a:r>
              <a:rPr lang="en-US" dirty="0"/>
              <a:t>“white”</a:t>
            </a:r>
          </a:p>
        </p:txBody>
      </p:sp>
      <p:sp>
        <p:nvSpPr>
          <p:cNvPr id="26" name="TextBox 25"/>
          <p:cNvSpPr txBox="1"/>
          <p:nvPr/>
        </p:nvSpPr>
        <p:spPr>
          <a:xfrm>
            <a:off x="6629400" y="2209800"/>
            <a:ext cx="537327" cy="369332"/>
          </a:xfrm>
          <a:prstGeom prst="rect">
            <a:avLst/>
          </a:prstGeom>
          <a:noFill/>
        </p:spPr>
        <p:txBody>
          <a:bodyPr wrap="none" rtlCol="0">
            <a:spAutoFit/>
          </a:bodyPr>
          <a:lstStyle/>
          <a:p>
            <a:r>
              <a:rPr lang="en-US" dirty="0"/>
              <a:t>z(k)</a:t>
            </a:r>
          </a:p>
        </p:txBody>
      </p:sp>
      <p:sp>
        <p:nvSpPr>
          <p:cNvPr id="27" name="TextBox 26"/>
          <p:cNvSpPr txBox="1"/>
          <p:nvPr/>
        </p:nvSpPr>
        <p:spPr>
          <a:xfrm>
            <a:off x="7924800" y="2286000"/>
            <a:ext cx="540533" cy="369332"/>
          </a:xfrm>
          <a:prstGeom prst="rect">
            <a:avLst/>
          </a:prstGeom>
          <a:noFill/>
        </p:spPr>
        <p:txBody>
          <a:bodyPr wrap="none" rtlCol="0">
            <a:spAutoFit/>
          </a:bodyPr>
          <a:lstStyle/>
          <a:p>
            <a:r>
              <a:rPr lang="en-US" dirty="0"/>
              <a:t>y</a:t>
            </a:r>
            <a:r>
              <a:rPr lang="en-US" b="1" dirty="0"/>
              <a:t>(</a:t>
            </a:r>
            <a:r>
              <a:rPr lang="en-US" dirty="0"/>
              <a:t>k)</a:t>
            </a:r>
          </a:p>
        </p:txBody>
      </p:sp>
      <p:sp>
        <p:nvSpPr>
          <p:cNvPr id="29" name="TextBox 28"/>
          <p:cNvSpPr txBox="1"/>
          <p:nvPr/>
        </p:nvSpPr>
        <p:spPr>
          <a:xfrm>
            <a:off x="5638800" y="2514600"/>
            <a:ext cx="543739" cy="369332"/>
          </a:xfrm>
          <a:prstGeom prst="rect">
            <a:avLst/>
          </a:prstGeom>
          <a:noFill/>
        </p:spPr>
        <p:txBody>
          <a:bodyPr wrap="none" rtlCol="0">
            <a:spAutoFit/>
          </a:bodyPr>
          <a:lstStyle/>
          <a:p>
            <a:r>
              <a:rPr lang="en-US" b="1" dirty="0"/>
              <a:t>a</a:t>
            </a:r>
            <a:r>
              <a:rPr lang="en-US" dirty="0"/>
              <a:t>(k)</a:t>
            </a:r>
          </a:p>
        </p:txBody>
      </p:sp>
      <p:sp>
        <p:nvSpPr>
          <p:cNvPr id="30" name="TextBox 29"/>
          <p:cNvSpPr txBox="1"/>
          <p:nvPr/>
        </p:nvSpPr>
        <p:spPr>
          <a:xfrm>
            <a:off x="3429000" y="3733800"/>
            <a:ext cx="954107" cy="369332"/>
          </a:xfrm>
          <a:prstGeom prst="rect">
            <a:avLst/>
          </a:prstGeom>
          <a:noFill/>
        </p:spPr>
        <p:txBody>
          <a:bodyPr wrap="none" rtlCol="0">
            <a:spAutoFit/>
          </a:bodyPr>
          <a:lstStyle/>
          <a:p>
            <a:r>
              <a:rPr lang="en-US" b="1" dirty="0"/>
              <a:t>B</a:t>
            </a:r>
            <a:r>
              <a:rPr lang="en-US" dirty="0"/>
              <a:t>(k+1,k)</a:t>
            </a:r>
          </a:p>
        </p:txBody>
      </p:sp>
      <p:sp>
        <p:nvSpPr>
          <p:cNvPr id="32" name="TextBox 31"/>
          <p:cNvSpPr txBox="1"/>
          <p:nvPr/>
        </p:nvSpPr>
        <p:spPr>
          <a:xfrm>
            <a:off x="1733550" y="4530298"/>
            <a:ext cx="3018775" cy="369332"/>
          </a:xfrm>
          <a:prstGeom prst="rect">
            <a:avLst/>
          </a:prstGeom>
          <a:noFill/>
        </p:spPr>
        <p:txBody>
          <a:bodyPr wrap="none" rtlCol="0">
            <a:spAutoFit/>
          </a:bodyPr>
          <a:lstStyle/>
          <a:p>
            <a:r>
              <a:rPr lang="en-US" b="1" dirty="0"/>
              <a:t>x</a:t>
            </a:r>
            <a:r>
              <a:rPr lang="en-US" dirty="0"/>
              <a:t>(k+1) = </a:t>
            </a:r>
            <a:r>
              <a:rPr lang="en-US" b="1" dirty="0"/>
              <a:t>B</a:t>
            </a:r>
            <a:r>
              <a:rPr lang="en-US" dirty="0"/>
              <a:t>(k+1,k) </a:t>
            </a:r>
            <a:r>
              <a:rPr lang="en-US" b="1" dirty="0"/>
              <a:t>x</a:t>
            </a:r>
            <a:r>
              <a:rPr lang="en-US" dirty="0"/>
              <a:t>(k) + </a:t>
            </a:r>
            <a:r>
              <a:rPr lang="en-US" b="1" dirty="0"/>
              <a:t>u</a:t>
            </a:r>
            <a:r>
              <a:rPr lang="en-US" dirty="0"/>
              <a:t>(k+1) </a:t>
            </a:r>
          </a:p>
        </p:txBody>
      </p:sp>
      <p:sp>
        <p:nvSpPr>
          <p:cNvPr id="33" name="TextBox 32"/>
          <p:cNvSpPr txBox="1"/>
          <p:nvPr/>
        </p:nvSpPr>
        <p:spPr>
          <a:xfrm>
            <a:off x="1828800" y="5105400"/>
            <a:ext cx="1774845" cy="369332"/>
          </a:xfrm>
          <a:prstGeom prst="rect">
            <a:avLst/>
          </a:prstGeom>
          <a:noFill/>
        </p:spPr>
        <p:txBody>
          <a:bodyPr wrap="none" rtlCol="0">
            <a:spAutoFit/>
          </a:bodyPr>
          <a:lstStyle/>
          <a:p>
            <a:r>
              <a:rPr lang="en-US" dirty="0"/>
              <a:t>z(k)  =  </a:t>
            </a:r>
            <a:r>
              <a:rPr lang="en-US" b="1" dirty="0"/>
              <a:t>a</a:t>
            </a:r>
            <a:r>
              <a:rPr lang="en-US" dirty="0"/>
              <a:t>(k) .  </a:t>
            </a:r>
            <a:r>
              <a:rPr lang="en-US" b="1" dirty="0"/>
              <a:t>x</a:t>
            </a:r>
            <a:r>
              <a:rPr lang="en-US" dirty="0"/>
              <a:t>(k)</a:t>
            </a:r>
          </a:p>
        </p:txBody>
      </p:sp>
      <p:sp>
        <p:nvSpPr>
          <p:cNvPr id="34" name="TextBox 33"/>
          <p:cNvSpPr txBox="1"/>
          <p:nvPr/>
        </p:nvSpPr>
        <p:spPr>
          <a:xfrm>
            <a:off x="1828800" y="5791200"/>
            <a:ext cx="1574470" cy="369332"/>
          </a:xfrm>
          <a:prstGeom prst="rect">
            <a:avLst/>
          </a:prstGeom>
          <a:noFill/>
        </p:spPr>
        <p:txBody>
          <a:bodyPr wrap="none" rtlCol="0">
            <a:spAutoFit/>
          </a:bodyPr>
          <a:lstStyle/>
          <a:p>
            <a:r>
              <a:rPr lang="en-US" dirty="0"/>
              <a:t>y(k)=z(k) + n(k)</a:t>
            </a:r>
          </a:p>
        </p:txBody>
      </p:sp>
      <p:sp>
        <p:nvSpPr>
          <p:cNvPr id="35" name="TextBox 34"/>
          <p:cNvSpPr txBox="1"/>
          <p:nvPr/>
        </p:nvSpPr>
        <p:spPr>
          <a:xfrm>
            <a:off x="5129675" y="4114800"/>
            <a:ext cx="3661900" cy="1938992"/>
          </a:xfrm>
          <a:prstGeom prst="rect">
            <a:avLst/>
          </a:prstGeom>
          <a:noFill/>
        </p:spPr>
        <p:txBody>
          <a:bodyPr wrap="none" rtlCol="0">
            <a:spAutoFit/>
          </a:bodyPr>
          <a:lstStyle/>
          <a:p>
            <a:r>
              <a:rPr lang="en-US" dirty="0"/>
              <a:t>Problem:</a:t>
            </a:r>
          </a:p>
          <a:p>
            <a:endParaRPr lang="en-US" dirty="0"/>
          </a:p>
          <a:p>
            <a:r>
              <a:rPr lang="en-US" dirty="0"/>
              <a:t>Find Least Mean Square Error (LMSE)</a:t>
            </a:r>
          </a:p>
          <a:p>
            <a:r>
              <a:rPr lang="en-US" dirty="0"/>
              <a:t>         Estimate  </a:t>
            </a:r>
            <a:r>
              <a:rPr lang="en-US" dirty="0" err="1"/>
              <a:t>x</a:t>
            </a:r>
            <a:r>
              <a:rPr lang="en-US" baseline="-25000" dirty="0" err="1"/>
              <a:t>k</a:t>
            </a:r>
            <a:r>
              <a:rPr lang="en-US" dirty="0"/>
              <a:t>  of </a:t>
            </a:r>
            <a:r>
              <a:rPr lang="en-US" dirty="0" err="1"/>
              <a:t>x</a:t>
            </a:r>
            <a:r>
              <a:rPr lang="en-US" baseline="-25000" dirty="0" err="1"/>
              <a:t>k</a:t>
            </a:r>
            <a:endParaRPr lang="en-US" baseline="-25000" dirty="0"/>
          </a:p>
          <a:p>
            <a:endParaRPr lang="en-US" baseline="-25000" dirty="0"/>
          </a:p>
          <a:p>
            <a:r>
              <a:rPr lang="en-US" dirty="0"/>
              <a:t>(Since Inputs are Gaussian, </a:t>
            </a:r>
          </a:p>
          <a:p>
            <a:r>
              <a:rPr lang="en-US" dirty="0"/>
              <a:t>LMSE  Filter/Estimator is Linear)</a:t>
            </a:r>
          </a:p>
        </p:txBody>
      </p:sp>
      <p:sp>
        <p:nvSpPr>
          <p:cNvPr id="36" name="TextBox 35"/>
          <p:cNvSpPr txBox="1"/>
          <p:nvPr/>
        </p:nvSpPr>
        <p:spPr>
          <a:xfrm>
            <a:off x="6515100" y="4366736"/>
            <a:ext cx="228600" cy="923330"/>
          </a:xfrm>
          <a:prstGeom prst="rect">
            <a:avLst/>
          </a:prstGeom>
          <a:noFill/>
        </p:spPr>
        <p:txBody>
          <a:bodyPr wrap="square" rtlCol="0">
            <a:spAutoFit/>
          </a:bodyPr>
          <a:lstStyle/>
          <a:p>
            <a:endParaRPr lang="en-US" dirty="0"/>
          </a:p>
          <a:p>
            <a:endParaRPr lang="en-US" dirty="0"/>
          </a:p>
          <a:p>
            <a:r>
              <a:rPr lang="en-US" dirty="0"/>
              <a:t>ˆ</a:t>
            </a:r>
          </a:p>
        </p:txBody>
      </p:sp>
      <p:sp>
        <p:nvSpPr>
          <p:cNvPr id="37" name="TextBox 36"/>
          <p:cNvSpPr txBox="1"/>
          <p:nvPr/>
        </p:nvSpPr>
        <p:spPr>
          <a:xfrm>
            <a:off x="5334000" y="3276600"/>
            <a:ext cx="3649269" cy="369332"/>
          </a:xfrm>
          <a:prstGeom prst="rect">
            <a:avLst/>
          </a:prstGeom>
          <a:noFill/>
        </p:spPr>
        <p:txBody>
          <a:bodyPr wrap="none" rtlCol="0">
            <a:spAutoFit/>
          </a:bodyPr>
          <a:lstStyle/>
          <a:p>
            <a:r>
              <a:rPr lang="en-US" dirty="0"/>
              <a:t>n(k) is </a:t>
            </a:r>
            <a:r>
              <a:rPr lang="en-US" dirty="0" err="1"/>
              <a:t>i.i.d</a:t>
            </a:r>
            <a:r>
              <a:rPr lang="en-US" dirty="0"/>
              <a:t>. sequence of Gaussian </a:t>
            </a:r>
            <a:r>
              <a:rPr lang="en-US" dirty="0" err="1"/>
              <a:t>r.v</a:t>
            </a:r>
            <a:r>
              <a:rPr lang="en-US" dirty="0"/>
              <a:t>. </a:t>
            </a:r>
          </a:p>
        </p:txBody>
      </p:sp>
      <p:cxnSp>
        <p:nvCxnSpPr>
          <p:cNvPr id="41" name="Straight Connector 40"/>
          <p:cNvCxnSpPr/>
          <p:nvPr/>
        </p:nvCxnSpPr>
        <p:spPr>
          <a:xfrm>
            <a:off x="5029200" y="4038600"/>
            <a:ext cx="3733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4038600" y="5029200"/>
            <a:ext cx="1981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7772400" y="5029200"/>
            <a:ext cx="1981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5029200" y="6019800"/>
            <a:ext cx="37338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229600" cy="1143000"/>
          </a:xfrm>
        </p:spPr>
        <p:txBody>
          <a:bodyPr>
            <a:normAutofit/>
          </a:bodyPr>
          <a:lstStyle/>
          <a:p>
            <a:r>
              <a:rPr lang="en-US" sz="3200" dirty="0"/>
              <a:t>LMSE Filter (Kalman)</a:t>
            </a:r>
          </a:p>
        </p:txBody>
      </p:sp>
      <p:sp>
        <p:nvSpPr>
          <p:cNvPr id="5" name="Flowchart: Delay 4"/>
          <p:cNvSpPr/>
          <p:nvPr/>
        </p:nvSpPr>
        <p:spPr>
          <a:xfrm>
            <a:off x="5029200" y="2057400"/>
            <a:ext cx="612648" cy="612648"/>
          </a:xfrm>
          <a:prstGeom prst="flowChartDelay">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3429000" y="2133600"/>
            <a:ext cx="457200" cy="4572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581400" y="2209800"/>
            <a:ext cx="406400" cy="304800"/>
          </a:xfrm>
          <a:prstGeom prst="rect">
            <a:avLst/>
          </a:prstGeom>
          <a:noFill/>
        </p:spPr>
      </p:pic>
      <p:cxnSp>
        <p:nvCxnSpPr>
          <p:cNvPr id="8" name="Straight Arrow Connector 7"/>
          <p:cNvCxnSpPr>
            <a:endCxn id="5" idx="1"/>
          </p:cNvCxnSpPr>
          <p:nvPr/>
        </p:nvCxnSpPr>
        <p:spPr>
          <a:xfrm>
            <a:off x="3886200" y="2362200"/>
            <a:ext cx="1143000" cy="152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4724400" y="3276600"/>
            <a:ext cx="1066800" cy="609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6705600" y="2057400"/>
            <a:ext cx="1066800" cy="609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Arrow Connector 10"/>
          <p:cNvCxnSpPr>
            <a:stCxn id="9" idx="1"/>
          </p:cNvCxnSpPr>
          <p:nvPr/>
        </p:nvCxnSpPr>
        <p:spPr>
          <a:xfrm rot="10800000">
            <a:off x="3657600" y="3581400"/>
            <a:ext cx="1066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endCxn id="6" idx="4"/>
          </p:cNvCxnSpPr>
          <p:nvPr/>
        </p:nvCxnSpPr>
        <p:spPr>
          <a:xfrm rot="5400000" flipH="1" flipV="1">
            <a:off x="3162300" y="3086100"/>
            <a:ext cx="990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5" idx="3"/>
            <a:endCxn id="10" idx="1"/>
          </p:cNvCxnSpPr>
          <p:nvPr/>
        </p:nvCxnSpPr>
        <p:spPr>
          <a:xfrm flipV="1">
            <a:off x="5641848" y="2362200"/>
            <a:ext cx="1063752" cy="15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endCxn id="9" idx="3"/>
          </p:cNvCxnSpPr>
          <p:nvPr/>
        </p:nvCxnSpPr>
        <p:spPr>
          <a:xfrm rot="10800000">
            <a:off x="5791200" y="3581400"/>
            <a:ext cx="457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5400000">
            <a:off x="5638800" y="2971800"/>
            <a:ext cx="1219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4038600" y="1828800"/>
            <a:ext cx="978153" cy="369332"/>
          </a:xfrm>
          <a:prstGeom prst="rect">
            <a:avLst/>
          </a:prstGeom>
          <a:noFill/>
        </p:spPr>
        <p:txBody>
          <a:bodyPr wrap="none" rtlCol="0">
            <a:spAutoFit/>
          </a:bodyPr>
          <a:lstStyle/>
          <a:p>
            <a:r>
              <a:rPr lang="en-US" b="1" dirty="0"/>
              <a:t>x</a:t>
            </a:r>
            <a:r>
              <a:rPr lang="en-US" dirty="0"/>
              <a:t>(k+1|k)</a:t>
            </a:r>
          </a:p>
        </p:txBody>
      </p:sp>
      <p:sp>
        <p:nvSpPr>
          <p:cNvPr id="17" name="TextBox 16"/>
          <p:cNvSpPr txBox="1"/>
          <p:nvPr/>
        </p:nvSpPr>
        <p:spPr>
          <a:xfrm>
            <a:off x="5715000" y="1828800"/>
            <a:ext cx="933269" cy="369332"/>
          </a:xfrm>
          <a:prstGeom prst="rect">
            <a:avLst/>
          </a:prstGeom>
          <a:noFill/>
        </p:spPr>
        <p:txBody>
          <a:bodyPr wrap="none" rtlCol="0">
            <a:spAutoFit/>
          </a:bodyPr>
          <a:lstStyle/>
          <a:p>
            <a:r>
              <a:rPr lang="en-US" b="1" dirty="0"/>
              <a:t>x</a:t>
            </a:r>
            <a:r>
              <a:rPr lang="en-US" dirty="0"/>
              <a:t>(k|k-1)</a:t>
            </a:r>
          </a:p>
        </p:txBody>
      </p:sp>
      <p:sp>
        <p:nvSpPr>
          <p:cNvPr id="18" name="TextBox 17"/>
          <p:cNvSpPr txBox="1"/>
          <p:nvPr/>
        </p:nvSpPr>
        <p:spPr>
          <a:xfrm>
            <a:off x="8001000" y="1905000"/>
            <a:ext cx="918841" cy="369332"/>
          </a:xfrm>
          <a:prstGeom prst="rect">
            <a:avLst/>
          </a:prstGeom>
          <a:noFill/>
        </p:spPr>
        <p:txBody>
          <a:bodyPr wrap="none" rtlCol="0">
            <a:spAutoFit/>
          </a:bodyPr>
          <a:lstStyle/>
          <a:p>
            <a:r>
              <a:rPr lang="en-US" b="1" dirty="0"/>
              <a:t>z</a:t>
            </a:r>
            <a:r>
              <a:rPr lang="en-US" dirty="0"/>
              <a:t>(k|k-1)</a:t>
            </a:r>
          </a:p>
        </p:txBody>
      </p:sp>
      <p:sp>
        <p:nvSpPr>
          <p:cNvPr id="19" name="TextBox 18"/>
          <p:cNvSpPr txBox="1"/>
          <p:nvPr/>
        </p:nvSpPr>
        <p:spPr>
          <a:xfrm>
            <a:off x="7010400" y="2209800"/>
            <a:ext cx="569387" cy="369332"/>
          </a:xfrm>
          <a:prstGeom prst="rect">
            <a:avLst/>
          </a:prstGeom>
          <a:noFill/>
        </p:spPr>
        <p:txBody>
          <a:bodyPr wrap="none" rtlCol="0">
            <a:spAutoFit/>
          </a:bodyPr>
          <a:lstStyle/>
          <a:p>
            <a:r>
              <a:rPr lang="en-US" b="1" dirty="0"/>
              <a:t>A</a:t>
            </a:r>
            <a:r>
              <a:rPr lang="en-US" dirty="0"/>
              <a:t>(k)</a:t>
            </a:r>
          </a:p>
        </p:txBody>
      </p:sp>
      <p:sp>
        <p:nvSpPr>
          <p:cNvPr id="20" name="TextBox 19"/>
          <p:cNvSpPr txBox="1"/>
          <p:nvPr/>
        </p:nvSpPr>
        <p:spPr>
          <a:xfrm>
            <a:off x="4800600" y="3429000"/>
            <a:ext cx="904415" cy="369332"/>
          </a:xfrm>
          <a:prstGeom prst="rect">
            <a:avLst/>
          </a:prstGeom>
          <a:noFill/>
        </p:spPr>
        <p:txBody>
          <a:bodyPr wrap="none" rtlCol="0">
            <a:spAutoFit/>
          </a:bodyPr>
          <a:lstStyle/>
          <a:p>
            <a:r>
              <a:rPr lang="en-US" b="1" dirty="0"/>
              <a:t>B</a:t>
            </a:r>
            <a:r>
              <a:rPr lang="en-US" dirty="0"/>
              <a:t>(k,k-1)</a:t>
            </a:r>
          </a:p>
        </p:txBody>
      </p:sp>
      <p:sp>
        <p:nvSpPr>
          <p:cNvPr id="24" name="Isosceles Triangle 23"/>
          <p:cNvSpPr/>
          <p:nvPr/>
        </p:nvSpPr>
        <p:spPr>
          <a:xfrm rot="5400000">
            <a:off x="1984248" y="1901952"/>
            <a:ext cx="1060704" cy="914400"/>
          </a:xfrm>
          <a:prstGeom prst="triangl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914400" y="2133600"/>
            <a:ext cx="457200" cy="4572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Arrow Connector 26"/>
          <p:cNvCxnSpPr/>
          <p:nvPr/>
        </p:nvCxnSpPr>
        <p:spPr>
          <a:xfrm>
            <a:off x="7772400" y="2362200"/>
            <a:ext cx="609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7239794" y="3275806"/>
            <a:ext cx="1828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24" idx="0"/>
            <a:endCxn id="6" idx="2"/>
          </p:cNvCxnSpPr>
          <p:nvPr/>
        </p:nvCxnSpPr>
        <p:spPr>
          <a:xfrm>
            <a:off x="2971800" y="2359152"/>
            <a:ext cx="457200" cy="3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1371600" y="2362200"/>
            <a:ext cx="685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457200" y="2362200"/>
            <a:ext cx="457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4038600" y="1752600"/>
            <a:ext cx="276038" cy="369332"/>
          </a:xfrm>
          <a:prstGeom prst="rect">
            <a:avLst/>
          </a:prstGeom>
          <a:noFill/>
        </p:spPr>
        <p:txBody>
          <a:bodyPr wrap="none" rtlCol="0">
            <a:spAutoFit/>
          </a:bodyPr>
          <a:lstStyle/>
          <a:p>
            <a:r>
              <a:rPr lang="en-US" dirty="0"/>
              <a:t>ˆ</a:t>
            </a:r>
          </a:p>
        </p:txBody>
      </p:sp>
      <p:sp>
        <p:nvSpPr>
          <p:cNvPr id="40" name="TextBox 39"/>
          <p:cNvSpPr txBox="1"/>
          <p:nvPr/>
        </p:nvSpPr>
        <p:spPr>
          <a:xfrm>
            <a:off x="2057400" y="2133600"/>
            <a:ext cx="556563" cy="369332"/>
          </a:xfrm>
          <a:prstGeom prst="rect">
            <a:avLst/>
          </a:prstGeom>
          <a:noFill/>
        </p:spPr>
        <p:txBody>
          <a:bodyPr wrap="none" rtlCol="0">
            <a:spAutoFit/>
          </a:bodyPr>
          <a:lstStyle/>
          <a:p>
            <a:r>
              <a:rPr lang="en-US" b="1" dirty="0"/>
              <a:t>K</a:t>
            </a:r>
            <a:r>
              <a:rPr lang="en-US" dirty="0"/>
              <a:t>(k)</a:t>
            </a:r>
          </a:p>
        </p:txBody>
      </p:sp>
      <p:pic>
        <p:nvPicPr>
          <p:cNvPr id="42"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066800" y="2209800"/>
            <a:ext cx="406400" cy="304800"/>
          </a:xfrm>
          <a:prstGeom prst="rect">
            <a:avLst/>
          </a:prstGeom>
          <a:noFill/>
        </p:spPr>
      </p:pic>
      <p:sp>
        <p:nvSpPr>
          <p:cNvPr id="10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7" name="Rectangle 3"/>
          <p:cNvSpPr>
            <a:spLocks noChangeArrowheads="1"/>
          </p:cNvSpPr>
          <p:nvPr/>
        </p:nvSpPr>
        <p:spPr bwMode="auto">
          <a:xfrm>
            <a:off x="0" y="695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029"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0" name="Rectangle 6"/>
          <p:cNvSpPr>
            <a:spLocks noChangeArrowheads="1"/>
          </p:cNvSpPr>
          <p:nvPr/>
        </p:nvSpPr>
        <p:spPr bwMode="auto">
          <a:xfrm>
            <a:off x="0" y="695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032"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5"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8" name="Rectangle 1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037" name="Picture 1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524000" y="1828800"/>
            <a:ext cx="152400" cy="381000"/>
          </a:xfrm>
          <a:prstGeom prst="rect">
            <a:avLst/>
          </a:prstGeom>
          <a:noFill/>
        </p:spPr>
      </p:pic>
      <p:sp>
        <p:nvSpPr>
          <p:cNvPr id="59" name="TextBox 58"/>
          <p:cNvSpPr txBox="1"/>
          <p:nvPr/>
        </p:nvSpPr>
        <p:spPr>
          <a:xfrm>
            <a:off x="1600200" y="1828800"/>
            <a:ext cx="429926" cy="369332"/>
          </a:xfrm>
          <a:prstGeom prst="rect">
            <a:avLst/>
          </a:prstGeom>
          <a:noFill/>
        </p:spPr>
        <p:txBody>
          <a:bodyPr wrap="none" rtlCol="0">
            <a:spAutoFit/>
          </a:bodyPr>
          <a:lstStyle/>
          <a:p>
            <a:r>
              <a:rPr lang="en-US" dirty="0"/>
              <a:t>(k)</a:t>
            </a:r>
          </a:p>
        </p:txBody>
      </p:sp>
      <p:sp>
        <p:nvSpPr>
          <p:cNvPr id="60" name="TextBox 59"/>
          <p:cNvSpPr txBox="1"/>
          <p:nvPr/>
        </p:nvSpPr>
        <p:spPr>
          <a:xfrm>
            <a:off x="304800" y="1828800"/>
            <a:ext cx="534121" cy="369332"/>
          </a:xfrm>
          <a:prstGeom prst="rect">
            <a:avLst/>
          </a:prstGeom>
          <a:noFill/>
        </p:spPr>
        <p:txBody>
          <a:bodyPr wrap="none" rtlCol="0">
            <a:spAutoFit/>
          </a:bodyPr>
          <a:lstStyle/>
          <a:p>
            <a:r>
              <a:rPr lang="en-US" b="1" dirty="0"/>
              <a:t>y</a:t>
            </a:r>
            <a:r>
              <a:rPr lang="en-US" dirty="0"/>
              <a:t>(k)</a:t>
            </a:r>
          </a:p>
        </p:txBody>
      </p:sp>
      <p:cxnSp>
        <p:nvCxnSpPr>
          <p:cNvPr id="62" name="Straight Arrow Connector 61"/>
          <p:cNvCxnSpPr/>
          <p:nvPr/>
        </p:nvCxnSpPr>
        <p:spPr>
          <a:xfrm rot="5400000" flipH="1" flipV="1">
            <a:off x="343694" y="3390106"/>
            <a:ext cx="1600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1143000" y="4191000"/>
            <a:ext cx="70104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69" name="TextBox 68"/>
          <p:cNvSpPr txBox="1"/>
          <p:nvPr/>
        </p:nvSpPr>
        <p:spPr>
          <a:xfrm>
            <a:off x="457200" y="2362200"/>
            <a:ext cx="300082" cy="369332"/>
          </a:xfrm>
          <a:prstGeom prst="rect">
            <a:avLst/>
          </a:prstGeom>
          <a:noFill/>
        </p:spPr>
        <p:txBody>
          <a:bodyPr wrap="none" rtlCol="0">
            <a:spAutoFit/>
          </a:bodyPr>
          <a:lstStyle/>
          <a:p>
            <a:r>
              <a:rPr lang="en-US" dirty="0"/>
              <a:t>+</a:t>
            </a:r>
          </a:p>
        </p:txBody>
      </p:sp>
      <p:sp>
        <p:nvSpPr>
          <p:cNvPr id="70" name="TextBox 69"/>
          <p:cNvSpPr txBox="1"/>
          <p:nvPr/>
        </p:nvSpPr>
        <p:spPr>
          <a:xfrm>
            <a:off x="838200" y="2590800"/>
            <a:ext cx="300082" cy="369332"/>
          </a:xfrm>
          <a:prstGeom prst="rect">
            <a:avLst/>
          </a:prstGeom>
          <a:noFill/>
        </p:spPr>
        <p:txBody>
          <a:bodyPr wrap="none" rtlCol="0">
            <a:spAutoFit/>
          </a:bodyPr>
          <a:lstStyle/>
          <a:p>
            <a:r>
              <a:rPr lang="en-US" dirty="0"/>
              <a:t>_</a:t>
            </a:r>
          </a:p>
        </p:txBody>
      </p:sp>
      <p:sp>
        <p:nvSpPr>
          <p:cNvPr id="71" name="TextBox 70"/>
          <p:cNvSpPr txBox="1"/>
          <p:nvPr/>
        </p:nvSpPr>
        <p:spPr>
          <a:xfrm>
            <a:off x="914400" y="1524000"/>
            <a:ext cx="1396921" cy="369332"/>
          </a:xfrm>
          <a:prstGeom prst="rect">
            <a:avLst/>
          </a:prstGeom>
          <a:noFill/>
        </p:spPr>
        <p:txBody>
          <a:bodyPr wrap="none" rtlCol="0">
            <a:spAutoFit/>
          </a:bodyPr>
          <a:lstStyle/>
          <a:p>
            <a:r>
              <a:rPr lang="en-US" dirty="0"/>
              <a:t>INNOVATION</a:t>
            </a:r>
          </a:p>
        </p:txBody>
      </p:sp>
      <p:sp>
        <p:nvSpPr>
          <p:cNvPr id="72" name="TextBox 71"/>
          <p:cNvSpPr txBox="1"/>
          <p:nvPr/>
        </p:nvSpPr>
        <p:spPr>
          <a:xfrm>
            <a:off x="2362200" y="1752600"/>
            <a:ext cx="670376" cy="369332"/>
          </a:xfrm>
          <a:prstGeom prst="rect">
            <a:avLst/>
          </a:prstGeom>
          <a:noFill/>
        </p:spPr>
        <p:txBody>
          <a:bodyPr wrap="none" rtlCol="0">
            <a:spAutoFit/>
          </a:bodyPr>
          <a:lstStyle/>
          <a:p>
            <a:r>
              <a:rPr lang="en-US" dirty="0"/>
              <a:t>GAIN</a:t>
            </a:r>
          </a:p>
        </p:txBody>
      </p:sp>
      <p:sp>
        <p:nvSpPr>
          <p:cNvPr id="73" name="TextBox 72"/>
          <p:cNvSpPr txBox="1"/>
          <p:nvPr/>
        </p:nvSpPr>
        <p:spPr>
          <a:xfrm>
            <a:off x="1219200" y="5029200"/>
            <a:ext cx="3850734" cy="369332"/>
          </a:xfrm>
          <a:prstGeom prst="rect">
            <a:avLst/>
          </a:prstGeom>
          <a:noFill/>
        </p:spPr>
        <p:txBody>
          <a:bodyPr wrap="none" rtlCol="0">
            <a:spAutoFit/>
          </a:bodyPr>
          <a:lstStyle/>
          <a:p>
            <a:r>
              <a:rPr lang="en-US" b="1" dirty="0"/>
              <a:t> x</a:t>
            </a:r>
            <a:r>
              <a:rPr lang="en-US" dirty="0"/>
              <a:t>(k+1|k) = </a:t>
            </a:r>
            <a:r>
              <a:rPr lang="en-US" b="1" dirty="0"/>
              <a:t>B</a:t>
            </a:r>
            <a:r>
              <a:rPr lang="en-US" dirty="0"/>
              <a:t>(k+1|k) </a:t>
            </a:r>
            <a:r>
              <a:rPr lang="en-US" b="1" dirty="0"/>
              <a:t>x</a:t>
            </a:r>
            <a:r>
              <a:rPr lang="en-US" dirty="0"/>
              <a:t>(k|k-1) +</a:t>
            </a:r>
            <a:r>
              <a:rPr lang="en-US" b="1" dirty="0"/>
              <a:t>K</a:t>
            </a:r>
            <a:r>
              <a:rPr lang="en-US" dirty="0"/>
              <a:t>(k)   (k)</a:t>
            </a:r>
          </a:p>
        </p:txBody>
      </p:sp>
      <p:pic>
        <p:nvPicPr>
          <p:cNvPr id="74" name="Picture 1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495800" y="5029200"/>
            <a:ext cx="152400" cy="381000"/>
          </a:xfrm>
          <a:prstGeom prst="rect">
            <a:avLst/>
          </a:prstGeom>
          <a:noFill/>
        </p:spPr>
      </p:pic>
      <p:pic>
        <p:nvPicPr>
          <p:cNvPr id="75" name="Picture 1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524000" y="5486400"/>
            <a:ext cx="152400" cy="381000"/>
          </a:xfrm>
          <a:prstGeom prst="rect">
            <a:avLst/>
          </a:prstGeom>
          <a:noFill/>
        </p:spPr>
      </p:pic>
      <p:sp>
        <p:nvSpPr>
          <p:cNvPr id="76" name="TextBox 75"/>
          <p:cNvSpPr txBox="1"/>
          <p:nvPr/>
        </p:nvSpPr>
        <p:spPr>
          <a:xfrm>
            <a:off x="1600200" y="5486400"/>
            <a:ext cx="2013693" cy="369332"/>
          </a:xfrm>
          <a:prstGeom prst="rect">
            <a:avLst/>
          </a:prstGeom>
          <a:noFill/>
        </p:spPr>
        <p:txBody>
          <a:bodyPr wrap="none" rtlCol="0">
            <a:spAutoFit/>
          </a:bodyPr>
          <a:lstStyle/>
          <a:p>
            <a:r>
              <a:rPr lang="en-US" dirty="0"/>
              <a:t>(k) =  </a:t>
            </a:r>
            <a:r>
              <a:rPr lang="en-US" b="1" dirty="0"/>
              <a:t>y</a:t>
            </a:r>
            <a:r>
              <a:rPr lang="en-US" dirty="0"/>
              <a:t>(k) – </a:t>
            </a:r>
            <a:r>
              <a:rPr lang="en-US" b="1" dirty="0"/>
              <a:t>z</a:t>
            </a:r>
            <a:r>
              <a:rPr lang="en-US" dirty="0"/>
              <a:t>(k|k-1)</a:t>
            </a:r>
          </a:p>
        </p:txBody>
      </p:sp>
      <p:sp>
        <p:nvSpPr>
          <p:cNvPr id="77" name="TextBox 76"/>
          <p:cNvSpPr txBox="1"/>
          <p:nvPr/>
        </p:nvSpPr>
        <p:spPr>
          <a:xfrm>
            <a:off x="1295400" y="5943600"/>
            <a:ext cx="2432076" cy="369332"/>
          </a:xfrm>
          <a:prstGeom prst="rect">
            <a:avLst/>
          </a:prstGeom>
          <a:noFill/>
        </p:spPr>
        <p:txBody>
          <a:bodyPr wrap="none" rtlCol="0">
            <a:spAutoFit/>
          </a:bodyPr>
          <a:lstStyle/>
          <a:p>
            <a:r>
              <a:rPr lang="en-US" b="1" dirty="0"/>
              <a:t>  z</a:t>
            </a:r>
            <a:r>
              <a:rPr lang="en-US" dirty="0"/>
              <a:t>(k|k-1) = </a:t>
            </a:r>
            <a:r>
              <a:rPr lang="en-US" b="1" dirty="0"/>
              <a:t>A</a:t>
            </a:r>
            <a:r>
              <a:rPr lang="en-US" dirty="0"/>
              <a:t>(k) </a:t>
            </a:r>
            <a:r>
              <a:rPr lang="en-US" b="1" dirty="0"/>
              <a:t>x</a:t>
            </a:r>
            <a:r>
              <a:rPr lang="en-US" dirty="0"/>
              <a:t>(k|k-1)</a:t>
            </a:r>
          </a:p>
        </p:txBody>
      </p:sp>
      <p:sp>
        <p:nvSpPr>
          <p:cNvPr id="78" name="TextBox 77"/>
          <p:cNvSpPr txBox="1"/>
          <p:nvPr/>
        </p:nvSpPr>
        <p:spPr>
          <a:xfrm>
            <a:off x="1295400" y="4953000"/>
            <a:ext cx="276038" cy="369332"/>
          </a:xfrm>
          <a:prstGeom prst="rect">
            <a:avLst/>
          </a:prstGeom>
          <a:noFill/>
        </p:spPr>
        <p:txBody>
          <a:bodyPr wrap="none" rtlCol="0">
            <a:spAutoFit/>
          </a:bodyPr>
          <a:lstStyle/>
          <a:p>
            <a:r>
              <a:rPr lang="en-US" dirty="0"/>
              <a:t>ˆ</a:t>
            </a:r>
          </a:p>
        </p:txBody>
      </p:sp>
      <p:sp>
        <p:nvSpPr>
          <p:cNvPr id="80" name="Rectangle 79"/>
          <p:cNvSpPr/>
          <p:nvPr/>
        </p:nvSpPr>
        <p:spPr>
          <a:xfrm>
            <a:off x="3124200" y="4953000"/>
            <a:ext cx="276038" cy="369332"/>
          </a:xfrm>
          <a:prstGeom prst="rect">
            <a:avLst/>
          </a:prstGeom>
        </p:spPr>
        <p:txBody>
          <a:bodyPr wrap="square">
            <a:spAutoFit/>
          </a:bodyPr>
          <a:lstStyle/>
          <a:p>
            <a:r>
              <a:rPr lang="en-US" dirty="0"/>
              <a:t>ˆ</a:t>
            </a:r>
          </a:p>
        </p:txBody>
      </p:sp>
      <p:sp>
        <p:nvSpPr>
          <p:cNvPr id="81" name="Rectangle 80"/>
          <p:cNvSpPr/>
          <p:nvPr/>
        </p:nvSpPr>
        <p:spPr>
          <a:xfrm>
            <a:off x="2667000" y="5410200"/>
            <a:ext cx="276038" cy="369332"/>
          </a:xfrm>
          <a:prstGeom prst="rect">
            <a:avLst/>
          </a:prstGeom>
        </p:spPr>
        <p:txBody>
          <a:bodyPr wrap="square">
            <a:spAutoFit/>
          </a:bodyPr>
          <a:lstStyle/>
          <a:p>
            <a:r>
              <a:rPr lang="en-US" dirty="0"/>
              <a:t>ˆ</a:t>
            </a:r>
          </a:p>
        </p:txBody>
      </p:sp>
      <p:sp>
        <p:nvSpPr>
          <p:cNvPr id="82" name="Rectangle 81"/>
          <p:cNvSpPr/>
          <p:nvPr/>
        </p:nvSpPr>
        <p:spPr>
          <a:xfrm>
            <a:off x="1447800" y="5867400"/>
            <a:ext cx="276038" cy="369332"/>
          </a:xfrm>
          <a:prstGeom prst="rect">
            <a:avLst/>
          </a:prstGeom>
        </p:spPr>
        <p:txBody>
          <a:bodyPr wrap="none">
            <a:spAutoFit/>
          </a:bodyPr>
          <a:lstStyle/>
          <a:p>
            <a:r>
              <a:rPr lang="en-US" dirty="0"/>
              <a:t>ˆ</a:t>
            </a:r>
          </a:p>
        </p:txBody>
      </p:sp>
      <p:sp>
        <p:nvSpPr>
          <p:cNvPr id="83" name="Rectangle 82"/>
          <p:cNvSpPr/>
          <p:nvPr/>
        </p:nvSpPr>
        <p:spPr>
          <a:xfrm>
            <a:off x="5715000" y="1752600"/>
            <a:ext cx="276038" cy="369332"/>
          </a:xfrm>
          <a:prstGeom prst="rect">
            <a:avLst/>
          </a:prstGeom>
        </p:spPr>
        <p:txBody>
          <a:bodyPr wrap="none">
            <a:spAutoFit/>
          </a:bodyPr>
          <a:lstStyle/>
          <a:p>
            <a:r>
              <a:rPr lang="en-US" dirty="0"/>
              <a:t>ˆ</a:t>
            </a:r>
          </a:p>
        </p:txBody>
      </p:sp>
      <p:sp>
        <p:nvSpPr>
          <p:cNvPr id="84" name="Rectangle 83"/>
          <p:cNvSpPr/>
          <p:nvPr/>
        </p:nvSpPr>
        <p:spPr>
          <a:xfrm>
            <a:off x="8001000" y="1828800"/>
            <a:ext cx="276038" cy="369332"/>
          </a:xfrm>
          <a:prstGeom prst="rect">
            <a:avLst/>
          </a:prstGeom>
        </p:spPr>
        <p:txBody>
          <a:bodyPr wrap="none">
            <a:spAutoFit/>
          </a:bodyPr>
          <a:lstStyle/>
          <a:p>
            <a:r>
              <a:rPr lang="en-US" dirty="0"/>
              <a:t>ˆ</a:t>
            </a:r>
          </a:p>
        </p:txBody>
      </p:sp>
      <p:sp>
        <p:nvSpPr>
          <p:cNvPr id="85" name="TextBox 84"/>
          <p:cNvSpPr txBox="1"/>
          <p:nvPr/>
        </p:nvSpPr>
        <p:spPr>
          <a:xfrm>
            <a:off x="5562600" y="5029200"/>
            <a:ext cx="3414781" cy="1200329"/>
          </a:xfrm>
          <a:prstGeom prst="rect">
            <a:avLst/>
          </a:prstGeom>
          <a:noFill/>
        </p:spPr>
        <p:txBody>
          <a:bodyPr wrap="none" rtlCol="0">
            <a:spAutoFit/>
          </a:bodyPr>
          <a:lstStyle/>
          <a:p>
            <a:r>
              <a:rPr lang="en-US" dirty="0"/>
              <a:t>Gain Equation</a:t>
            </a:r>
          </a:p>
          <a:p>
            <a:endParaRPr lang="en-US" dirty="0"/>
          </a:p>
          <a:p>
            <a:r>
              <a:rPr lang="en-US" b="1" dirty="0"/>
              <a:t>K</a:t>
            </a:r>
            <a:r>
              <a:rPr lang="en-US" dirty="0"/>
              <a:t>(k) is Function of A, B and MSE(k)</a:t>
            </a:r>
          </a:p>
          <a:p>
            <a:r>
              <a:rPr lang="en-US" dirty="0"/>
              <a:t>Nonlinear Recursion for MSE(k)</a:t>
            </a:r>
          </a:p>
        </p:txBody>
      </p:sp>
      <p:sp>
        <p:nvSpPr>
          <p:cNvPr id="57" name="TextBox 56"/>
          <p:cNvSpPr txBox="1"/>
          <p:nvPr/>
        </p:nvSpPr>
        <p:spPr>
          <a:xfrm>
            <a:off x="2819400" y="5867400"/>
            <a:ext cx="261610" cy="276999"/>
          </a:xfrm>
          <a:prstGeom prst="rect">
            <a:avLst/>
          </a:prstGeom>
          <a:noFill/>
        </p:spPr>
        <p:txBody>
          <a:bodyPr wrap="square" rtlCol="0">
            <a:spAutoFit/>
          </a:bodyPr>
          <a:lstStyle/>
          <a:p>
            <a:r>
              <a:rPr lang="en-US" sz="1200" dirty="0"/>
              <a: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Applications</a:t>
            </a:r>
          </a:p>
        </p:txBody>
      </p:sp>
      <p:sp>
        <p:nvSpPr>
          <p:cNvPr id="3" name="Content Placeholder 2"/>
          <p:cNvSpPr>
            <a:spLocks noGrp="1"/>
          </p:cNvSpPr>
          <p:nvPr>
            <p:ph idx="1"/>
          </p:nvPr>
        </p:nvSpPr>
        <p:spPr/>
        <p:txBody>
          <a:bodyPr>
            <a:normAutofit/>
          </a:bodyPr>
          <a:lstStyle/>
          <a:p>
            <a:pPr>
              <a:buNone/>
            </a:pPr>
            <a:r>
              <a:rPr lang="en-US" sz="2400" dirty="0"/>
              <a:t>     While  based on Wiener filter theory for extracting stochastic signals from noise, major applications have centered on estimation of motion parameters in navigation and trajectory and orbit determination, particularly since it applies equally for time-varying systems.</a:t>
            </a:r>
          </a:p>
          <a:p>
            <a:pPr>
              <a:buNone/>
            </a:pPr>
            <a:endParaRPr lang="en-US" sz="2400" dirty="0"/>
          </a:p>
          <a:p>
            <a:pPr>
              <a:buNone/>
            </a:pPr>
            <a:r>
              <a:rPr lang="en-US" sz="2400" dirty="0"/>
              <a:t>    Additional benefit is recursion for Mean Square Error </a:t>
            </a:r>
          </a:p>
          <a:p>
            <a:pPr>
              <a:buNone/>
            </a:pPr>
            <a:r>
              <a:rPr lang="en-US" sz="2400" dirty="0"/>
              <a:t>                                    (</a:t>
            </a:r>
            <a:r>
              <a:rPr lang="en-US" sz="2400" dirty="0" err="1"/>
              <a:t>Riccati</a:t>
            </a:r>
            <a:r>
              <a:rPr lang="en-US" sz="2400" dirty="0"/>
              <a:t> equation)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a:t>Claude Shannon</a:t>
            </a:r>
            <a:br>
              <a:rPr lang="en-US" dirty="0"/>
            </a:br>
            <a:r>
              <a:rPr lang="en-US" dirty="0"/>
              <a:t>1916-2001</a:t>
            </a:r>
            <a:br>
              <a:rPr lang="en-US" dirty="0"/>
            </a:br>
            <a:endParaRPr lang="en-US" dirty="0"/>
          </a:p>
        </p:txBody>
      </p:sp>
      <p:sp>
        <p:nvSpPr>
          <p:cNvPr id="6" name="Text Placeholder 5"/>
          <p:cNvSpPr>
            <a:spLocks noGrp="1"/>
          </p:cNvSpPr>
          <p:nvPr>
            <p:ph type="body" sz="half" idx="2"/>
          </p:nvPr>
        </p:nvSpPr>
        <p:spPr>
          <a:xfrm>
            <a:off x="914401" y="1371600"/>
            <a:ext cx="2590800" cy="4691063"/>
          </a:xfrm>
        </p:spPr>
        <p:txBody>
          <a:bodyPr/>
          <a:lstStyle/>
          <a:p>
            <a:r>
              <a:rPr lang="en-US" b="1" dirty="0"/>
              <a:t>B.S., U. of Michigan, 1936</a:t>
            </a:r>
          </a:p>
          <a:p>
            <a:r>
              <a:rPr lang="en-US" b="1" dirty="0"/>
              <a:t>M.S. , MIT, 1937 (thesis: Boolean Algebra for Computer Logic)</a:t>
            </a:r>
          </a:p>
          <a:p>
            <a:r>
              <a:rPr lang="en-US" b="1" dirty="0"/>
              <a:t>Ph.D., MIT, 1940 (Algebra for Theoretical Genetics)</a:t>
            </a:r>
          </a:p>
          <a:p>
            <a:pPr algn="ctr"/>
            <a:endParaRPr lang="en-US" b="1" dirty="0"/>
          </a:p>
          <a:p>
            <a:r>
              <a:rPr lang="en-US" b="1" dirty="0"/>
              <a:t>“Mathematical Theory of Communication”, BSTJ 1948</a:t>
            </a:r>
          </a:p>
          <a:p>
            <a:endParaRPr lang="en-US" b="1" dirty="0"/>
          </a:p>
          <a:p>
            <a:r>
              <a:rPr lang="en-US" b="1" dirty="0"/>
              <a:t>“Mathematical Theory of Cryptography” (memo, 1945)</a:t>
            </a:r>
          </a:p>
          <a:p>
            <a:r>
              <a:rPr lang="en-US" b="1" dirty="0"/>
              <a:t>[later “..of Secrecy Systems”,</a:t>
            </a:r>
          </a:p>
          <a:p>
            <a:r>
              <a:rPr lang="en-US" b="1" dirty="0"/>
              <a:t>BSTJ 1949]</a:t>
            </a:r>
          </a:p>
          <a:p>
            <a:endParaRPr lang="en-US" b="1" dirty="0"/>
          </a:p>
          <a:p>
            <a:endParaRPr lang="en-US" dirty="0"/>
          </a:p>
          <a:p>
            <a:endParaRPr lang="en-US" dirty="0"/>
          </a:p>
        </p:txBody>
      </p:sp>
      <p:pic>
        <p:nvPicPr>
          <p:cNvPr id="46083" name="Picture 3"/>
          <p:cNvPicPr>
            <a:picLocks noGrp="1" noChangeAspect="1" noChangeArrowheads="1"/>
          </p:cNvPicPr>
          <p:nvPr>
            <p:ph idx="1"/>
          </p:nvPr>
        </p:nvPicPr>
        <p:blipFill>
          <a:blip r:embed="rId2" cstate="print"/>
          <a:srcRect/>
          <a:stretch>
            <a:fillRect/>
          </a:stretch>
        </p:blipFill>
        <p:spPr bwMode="auto">
          <a:xfrm>
            <a:off x="4267200" y="1219200"/>
            <a:ext cx="3809524" cy="3453968"/>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6A6E1-01F8-48B6-B7FD-8D7C0E5945B9}"/>
              </a:ext>
            </a:extLst>
          </p:cNvPr>
          <p:cNvSpPr>
            <a:spLocks noGrp="1"/>
          </p:cNvSpPr>
          <p:nvPr>
            <p:ph type="title"/>
          </p:nvPr>
        </p:nvSpPr>
        <p:spPr/>
        <p:txBody>
          <a:bodyPr>
            <a:normAutofit/>
          </a:bodyPr>
          <a:lstStyle/>
          <a:p>
            <a:r>
              <a:rPr lang="en-US" sz="3600" u="sng" dirty="0"/>
              <a:t>Careers’ Timeline</a:t>
            </a:r>
          </a:p>
        </p:txBody>
      </p:sp>
      <p:sp>
        <p:nvSpPr>
          <p:cNvPr id="3" name="Content Placeholder 2">
            <a:extLst>
              <a:ext uri="{FF2B5EF4-FFF2-40B4-BE49-F238E27FC236}">
                <a16:creationId xmlns:a16="http://schemas.microsoft.com/office/drawing/2014/main" id="{8CAF516E-DE01-433B-A785-6D72A413CDF7}"/>
              </a:ext>
            </a:extLst>
          </p:cNvPr>
          <p:cNvSpPr>
            <a:spLocks noGrp="1"/>
          </p:cNvSpPr>
          <p:nvPr>
            <p:ph idx="1"/>
          </p:nvPr>
        </p:nvSpPr>
        <p:spPr/>
        <p:txBody>
          <a:bodyPr>
            <a:normAutofit/>
          </a:bodyPr>
          <a:lstStyle/>
          <a:p>
            <a:pPr marL="0" indent="0" algn="ctr">
              <a:buNone/>
            </a:pPr>
            <a:r>
              <a:rPr lang="en-US" sz="2400" dirty="0"/>
              <a:t>JPL/USC 1957-1963</a:t>
            </a:r>
          </a:p>
          <a:p>
            <a:pPr marL="0" indent="0" algn="ctr">
              <a:buNone/>
            </a:pPr>
            <a:endParaRPr lang="en-US" sz="2400" dirty="0"/>
          </a:p>
          <a:p>
            <a:pPr marL="0" indent="0" algn="ctr">
              <a:buNone/>
            </a:pPr>
            <a:r>
              <a:rPr lang="en-US" sz="2400" dirty="0"/>
              <a:t>UCLA 1963-1975</a:t>
            </a:r>
          </a:p>
          <a:p>
            <a:pPr marL="0" indent="0" algn="ctr">
              <a:buNone/>
            </a:pPr>
            <a:endParaRPr lang="en-US" sz="2400" dirty="0"/>
          </a:p>
          <a:p>
            <a:pPr marL="0" indent="0" algn="ctr">
              <a:buNone/>
            </a:pPr>
            <a:r>
              <a:rPr lang="en-US" sz="2400" dirty="0"/>
              <a:t>UCSD 1975-1985                         </a:t>
            </a:r>
            <a:r>
              <a:rPr lang="en-US" sz="2400" dirty="0" err="1"/>
              <a:t>Linkabit</a:t>
            </a:r>
            <a:r>
              <a:rPr lang="en-US" sz="2400" dirty="0"/>
              <a:t> 1969-1985</a:t>
            </a:r>
          </a:p>
          <a:p>
            <a:pPr marL="0" indent="0" algn="ctr">
              <a:buNone/>
            </a:pPr>
            <a:endParaRPr lang="en-US" sz="2400" dirty="0"/>
          </a:p>
          <a:p>
            <a:pPr marL="0" indent="0">
              <a:buNone/>
            </a:pPr>
            <a:r>
              <a:rPr lang="en-US" sz="2400" dirty="0"/>
              <a:t>              UCSD 1985-1994                        Qualcomm 1985-2000</a:t>
            </a:r>
          </a:p>
          <a:p>
            <a:pPr marL="0" indent="0" algn="ctr">
              <a:buNone/>
            </a:pPr>
            <a:r>
              <a:rPr lang="en-US" sz="2400" dirty="0"/>
              <a:t>------------------------------------------------------------------------------</a:t>
            </a:r>
          </a:p>
          <a:p>
            <a:pPr marL="0" indent="0" algn="ctr">
              <a:buNone/>
            </a:pPr>
            <a:r>
              <a:rPr lang="en-US" sz="2400" dirty="0"/>
              <a:t>USC/Technion/UCSD 2000--         Viterbi Group 2000--</a:t>
            </a:r>
          </a:p>
          <a:p>
            <a:pPr marL="0" indent="0" algn="ctr">
              <a:buNone/>
            </a:pPr>
            <a:endParaRPr lang="en-US" sz="2400" dirty="0"/>
          </a:p>
          <a:p>
            <a:pPr marL="0" indent="0" algn="ctr">
              <a:buNone/>
            </a:pPr>
            <a:endParaRPr lang="en-US" sz="2400" dirty="0"/>
          </a:p>
        </p:txBody>
      </p:sp>
    </p:spTree>
    <p:extLst>
      <p:ext uri="{BB962C8B-B14F-4D97-AF65-F5344CB8AC3E}">
        <p14:creationId xmlns:p14="http://schemas.microsoft.com/office/powerpoint/2010/main" val="13466811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153400" cy="1295400"/>
          </a:xfrm>
        </p:spPr>
        <p:txBody>
          <a:bodyPr>
            <a:normAutofit fontScale="90000"/>
          </a:bodyPr>
          <a:lstStyle/>
          <a:p>
            <a:r>
              <a:rPr lang="en-US" sz="3600" dirty="0"/>
              <a:t>Discrete Time– Discrete (Finite) State</a:t>
            </a:r>
            <a:br>
              <a:rPr lang="en-US" sz="3600" dirty="0"/>
            </a:br>
            <a:br>
              <a:rPr lang="en-US" sz="3200" dirty="0"/>
            </a:br>
            <a:r>
              <a:rPr lang="en-US" sz="2800" dirty="0"/>
              <a:t>Information Theory, Convolutional Codes, Etc.</a:t>
            </a:r>
          </a:p>
        </p:txBody>
      </p:sp>
      <p:sp>
        <p:nvSpPr>
          <p:cNvPr id="3" name="TextBox 2"/>
          <p:cNvSpPr txBox="1"/>
          <p:nvPr/>
        </p:nvSpPr>
        <p:spPr>
          <a:xfrm>
            <a:off x="3124200" y="2362200"/>
            <a:ext cx="2606804" cy="2369880"/>
          </a:xfrm>
          <a:prstGeom prst="rect">
            <a:avLst/>
          </a:prstGeom>
          <a:noFill/>
        </p:spPr>
        <p:txBody>
          <a:bodyPr wrap="none" rtlCol="0">
            <a:spAutoFit/>
          </a:bodyPr>
          <a:lstStyle/>
          <a:p>
            <a:r>
              <a:rPr lang="en-US" sz="2800" b="1" dirty="0"/>
              <a:t>Shannon</a:t>
            </a:r>
            <a:r>
              <a:rPr lang="en-US" sz="2400" dirty="0"/>
              <a:t>,      1948</a:t>
            </a:r>
          </a:p>
          <a:p>
            <a:r>
              <a:rPr lang="en-US" sz="2400" dirty="0"/>
              <a:t>Elias,              1955</a:t>
            </a:r>
          </a:p>
          <a:p>
            <a:r>
              <a:rPr lang="en-US" sz="2400" dirty="0" err="1"/>
              <a:t>Wozencraft</a:t>
            </a:r>
            <a:r>
              <a:rPr lang="en-US" sz="2400" dirty="0"/>
              <a:t>,  1957</a:t>
            </a:r>
          </a:p>
          <a:p>
            <a:r>
              <a:rPr lang="en-US" sz="2400" dirty="0" err="1"/>
              <a:t>Fano</a:t>
            </a:r>
            <a:r>
              <a:rPr lang="en-US" sz="2400" dirty="0"/>
              <a:t>,              1963</a:t>
            </a:r>
          </a:p>
          <a:p>
            <a:r>
              <a:rPr lang="en-US" sz="2400" dirty="0"/>
              <a:t>Viterbi,           1967</a:t>
            </a:r>
          </a:p>
          <a:p>
            <a:r>
              <a:rPr lang="en-US" sz="2400" dirty="0"/>
              <a:t>Forney,           1972</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p>
            <a:r>
              <a:rPr lang="en-US" sz="3200" dirty="0" err="1"/>
              <a:t>Intersymbol</a:t>
            </a:r>
            <a:r>
              <a:rPr lang="en-US" sz="3200" dirty="0"/>
              <a:t> Interference (ISI) Model</a:t>
            </a:r>
          </a:p>
        </p:txBody>
      </p:sp>
      <p:sp>
        <p:nvSpPr>
          <p:cNvPr id="4" name="Oval 3"/>
          <p:cNvSpPr/>
          <p:nvPr/>
        </p:nvSpPr>
        <p:spPr>
          <a:xfrm>
            <a:off x="5867400" y="18288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sp>
        <p:nvSpPr>
          <p:cNvPr id="5" name="Oval 4"/>
          <p:cNvSpPr/>
          <p:nvPr/>
        </p:nvSpPr>
        <p:spPr>
          <a:xfrm>
            <a:off x="3962400" y="18288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sp>
        <p:nvSpPr>
          <p:cNvPr id="9" name="Flowchart: Delay 8"/>
          <p:cNvSpPr/>
          <p:nvPr/>
        </p:nvSpPr>
        <p:spPr>
          <a:xfrm>
            <a:off x="2438400" y="2895600"/>
            <a:ext cx="304800" cy="228600"/>
          </a:xfrm>
          <a:prstGeom prst="flowChartDelay">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lowchart: Delay 9"/>
          <p:cNvSpPr/>
          <p:nvPr/>
        </p:nvSpPr>
        <p:spPr>
          <a:xfrm>
            <a:off x="5181600" y="2895600"/>
            <a:ext cx="304800" cy="228600"/>
          </a:xfrm>
          <a:prstGeom prst="flowChartDelay">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owchart: Delay 10"/>
          <p:cNvSpPr/>
          <p:nvPr/>
        </p:nvSpPr>
        <p:spPr>
          <a:xfrm>
            <a:off x="3505200" y="2895600"/>
            <a:ext cx="304800" cy="228600"/>
          </a:xfrm>
          <a:prstGeom prst="flowChartDelay">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4495800" y="2743200"/>
            <a:ext cx="660758" cy="369332"/>
          </a:xfrm>
          <a:prstGeom prst="rect">
            <a:avLst/>
          </a:prstGeom>
          <a:noFill/>
        </p:spPr>
        <p:txBody>
          <a:bodyPr wrap="none" rtlCol="0">
            <a:spAutoFit/>
          </a:bodyPr>
          <a:lstStyle/>
          <a:p>
            <a:r>
              <a:rPr lang="en-US" dirty="0"/>
              <a:t>………</a:t>
            </a:r>
          </a:p>
        </p:txBody>
      </p:sp>
      <p:sp>
        <p:nvSpPr>
          <p:cNvPr id="13" name="Isosceles Triangle 12"/>
          <p:cNvSpPr/>
          <p:nvPr/>
        </p:nvSpPr>
        <p:spPr>
          <a:xfrm>
            <a:off x="2819400" y="2209800"/>
            <a:ext cx="533400" cy="381000"/>
          </a:xfrm>
          <a:prstGeom prst="triangle">
            <a:avLst>
              <a:gd name="adj" fmla="val 51665"/>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Isosceles Triangle 13"/>
          <p:cNvSpPr/>
          <p:nvPr/>
        </p:nvSpPr>
        <p:spPr>
          <a:xfrm>
            <a:off x="3810000" y="2209800"/>
            <a:ext cx="533400" cy="381000"/>
          </a:xfrm>
          <a:prstGeom prst="triangle">
            <a:avLst>
              <a:gd name="adj" fmla="val 46671"/>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Isosceles Triangle 14"/>
          <p:cNvSpPr/>
          <p:nvPr/>
        </p:nvSpPr>
        <p:spPr>
          <a:xfrm>
            <a:off x="5715000" y="2209800"/>
            <a:ext cx="533400" cy="381000"/>
          </a:xfrm>
          <a:prstGeom prst="triangle">
            <a:avLst>
              <a:gd name="adj" fmla="val 46671"/>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3886200" y="2209800"/>
            <a:ext cx="373820" cy="369332"/>
          </a:xfrm>
          <a:prstGeom prst="rect">
            <a:avLst/>
          </a:prstGeom>
          <a:noFill/>
        </p:spPr>
        <p:txBody>
          <a:bodyPr wrap="none" rtlCol="0">
            <a:spAutoFit/>
          </a:bodyPr>
          <a:lstStyle/>
          <a:p>
            <a:r>
              <a:rPr lang="en-US" dirty="0"/>
              <a:t>a</a:t>
            </a:r>
            <a:r>
              <a:rPr lang="en-US" baseline="-25000" dirty="0"/>
              <a:t>2</a:t>
            </a:r>
            <a:endParaRPr lang="en-US" dirty="0"/>
          </a:p>
        </p:txBody>
      </p:sp>
      <p:sp>
        <p:nvSpPr>
          <p:cNvPr id="24" name="TextBox 23"/>
          <p:cNvSpPr txBox="1"/>
          <p:nvPr/>
        </p:nvSpPr>
        <p:spPr>
          <a:xfrm>
            <a:off x="5715000" y="2286000"/>
            <a:ext cx="500458" cy="369332"/>
          </a:xfrm>
          <a:prstGeom prst="rect">
            <a:avLst/>
          </a:prstGeom>
          <a:noFill/>
        </p:spPr>
        <p:txBody>
          <a:bodyPr wrap="none" rtlCol="0">
            <a:spAutoFit/>
          </a:bodyPr>
          <a:lstStyle/>
          <a:p>
            <a:r>
              <a:rPr lang="en-US" dirty="0"/>
              <a:t>a</a:t>
            </a:r>
            <a:r>
              <a:rPr lang="en-US" baseline="-25000" dirty="0"/>
              <a:t>n-1</a:t>
            </a:r>
            <a:endParaRPr lang="en-US" dirty="0"/>
          </a:p>
        </p:txBody>
      </p:sp>
      <p:cxnSp>
        <p:nvCxnSpPr>
          <p:cNvPr id="25" name="Straight Arrow Connector 24"/>
          <p:cNvCxnSpPr>
            <a:stCxn id="23" idx="0"/>
            <a:endCxn id="5" idx="4"/>
          </p:cNvCxnSpPr>
          <p:nvPr/>
        </p:nvCxnSpPr>
        <p:spPr>
          <a:xfrm rot="5400000" flipH="1" flipV="1">
            <a:off x="3998705" y="2131805"/>
            <a:ext cx="152400" cy="35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24" idx="0"/>
            <a:endCxn id="4" idx="4"/>
          </p:cNvCxnSpPr>
          <p:nvPr/>
        </p:nvCxnSpPr>
        <p:spPr>
          <a:xfrm rot="5400000" flipH="1" flipV="1">
            <a:off x="5859164" y="2163465"/>
            <a:ext cx="228600" cy="1647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6248400" y="1524000"/>
            <a:ext cx="559769" cy="369332"/>
          </a:xfrm>
          <a:prstGeom prst="rect">
            <a:avLst/>
          </a:prstGeom>
          <a:noFill/>
        </p:spPr>
        <p:txBody>
          <a:bodyPr wrap="square" rtlCol="0">
            <a:spAutoFit/>
          </a:bodyPr>
          <a:lstStyle/>
          <a:p>
            <a:r>
              <a:rPr lang="en-US" dirty="0" err="1"/>
              <a:t>z</a:t>
            </a:r>
            <a:r>
              <a:rPr lang="en-US" baseline="-25000" dirty="0" err="1"/>
              <a:t>k</a:t>
            </a:r>
            <a:endParaRPr lang="en-US" dirty="0"/>
          </a:p>
        </p:txBody>
      </p:sp>
      <p:sp>
        <p:nvSpPr>
          <p:cNvPr id="29" name="TextBox 28"/>
          <p:cNvSpPr txBox="1"/>
          <p:nvPr/>
        </p:nvSpPr>
        <p:spPr>
          <a:xfrm>
            <a:off x="762000" y="2819400"/>
            <a:ext cx="551754" cy="369332"/>
          </a:xfrm>
          <a:prstGeom prst="rect">
            <a:avLst/>
          </a:prstGeom>
          <a:noFill/>
        </p:spPr>
        <p:txBody>
          <a:bodyPr wrap="none" rtlCol="0">
            <a:spAutoFit/>
          </a:bodyPr>
          <a:lstStyle/>
          <a:p>
            <a:r>
              <a:rPr lang="en-US" b="1" dirty="0"/>
              <a:t>u</a:t>
            </a:r>
            <a:r>
              <a:rPr lang="en-US" dirty="0"/>
              <a:t>(k)</a:t>
            </a:r>
          </a:p>
        </p:txBody>
      </p:sp>
      <p:cxnSp>
        <p:nvCxnSpPr>
          <p:cNvPr id="40" name="Straight Arrow Connector 39"/>
          <p:cNvCxnSpPr/>
          <p:nvPr/>
        </p:nvCxnSpPr>
        <p:spPr>
          <a:xfrm>
            <a:off x="4191000" y="1905000"/>
            <a:ext cx="609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6096000" y="1981200"/>
            <a:ext cx="685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4876800" y="1676400"/>
            <a:ext cx="559769" cy="369332"/>
          </a:xfrm>
          <a:prstGeom prst="rect">
            <a:avLst/>
          </a:prstGeom>
          <a:noFill/>
        </p:spPr>
        <p:txBody>
          <a:bodyPr wrap="none" rtlCol="0">
            <a:spAutoFit/>
          </a:bodyPr>
          <a:lstStyle/>
          <a:p>
            <a:r>
              <a:rPr lang="en-US" dirty="0"/>
              <a:t>….…</a:t>
            </a:r>
          </a:p>
        </p:txBody>
      </p:sp>
      <p:cxnSp>
        <p:nvCxnSpPr>
          <p:cNvPr id="45" name="Straight Arrow Connector 44"/>
          <p:cNvCxnSpPr/>
          <p:nvPr/>
        </p:nvCxnSpPr>
        <p:spPr>
          <a:xfrm>
            <a:off x="5410200" y="1905000"/>
            <a:ext cx="457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1981200" y="2590800"/>
            <a:ext cx="354584" cy="369332"/>
          </a:xfrm>
          <a:prstGeom prst="rect">
            <a:avLst/>
          </a:prstGeom>
          <a:noFill/>
        </p:spPr>
        <p:txBody>
          <a:bodyPr wrap="none" rtlCol="0">
            <a:spAutoFit/>
          </a:bodyPr>
          <a:lstStyle/>
          <a:p>
            <a:r>
              <a:rPr lang="en-US" dirty="0" err="1"/>
              <a:t>x</a:t>
            </a:r>
            <a:r>
              <a:rPr lang="en-US" baseline="-25000" dirty="0" err="1"/>
              <a:t>k</a:t>
            </a:r>
            <a:endParaRPr lang="en-US" dirty="0"/>
          </a:p>
        </p:txBody>
      </p:sp>
      <p:sp>
        <p:nvSpPr>
          <p:cNvPr id="48" name="TextBox 47"/>
          <p:cNvSpPr txBox="1"/>
          <p:nvPr/>
        </p:nvSpPr>
        <p:spPr>
          <a:xfrm>
            <a:off x="3124200" y="2590800"/>
            <a:ext cx="479618" cy="369332"/>
          </a:xfrm>
          <a:prstGeom prst="rect">
            <a:avLst/>
          </a:prstGeom>
          <a:noFill/>
        </p:spPr>
        <p:txBody>
          <a:bodyPr wrap="none" rtlCol="0">
            <a:spAutoFit/>
          </a:bodyPr>
          <a:lstStyle/>
          <a:p>
            <a:r>
              <a:rPr lang="en-US" dirty="0"/>
              <a:t>x</a:t>
            </a:r>
            <a:r>
              <a:rPr lang="en-US" baseline="-25000" dirty="0"/>
              <a:t>k-1</a:t>
            </a:r>
            <a:endParaRPr lang="en-US" dirty="0"/>
          </a:p>
        </p:txBody>
      </p:sp>
      <p:sp>
        <p:nvSpPr>
          <p:cNvPr id="49" name="TextBox 48"/>
          <p:cNvSpPr txBox="1"/>
          <p:nvPr/>
        </p:nvSpPr>
        <p:spPr>
          <a:xfrm>
            <a:off x="4114800" y="2590800"/>
            <a:ext cx="479618" cy="369332"/>
          </a:xfrm>
          <a:prstGeom prst="rect">
            <a:avLst/>
          </a:prstGeom>
          <a:noFill/>
        </p:spPr>
        <p:txBody>
          <a:bodyPr wrap="none" rtlCol="0">
            <a:spAutoFit/>
          </a:bodyPr>
          <a:lstStyle/>
          <a:p>
            <a:r>
              <a:rPr lang="en-US" dirty="0"/>
              <a:t>x</a:t>
            </a:r>
            <a:r>
              <a:rPr lang="en-US" baseline="-25000" dirty="0"/>
              <a:t>k-2</a:t>
            </a:r>
            <a:endParaRPr lang="en-US" dirty="0"/>
          </a:p>
        </p:txBody>
      </p:sp>
      <p:cxnSp>
        <p:nvCxnSpPr>
          <p:cNvPr id="50" name="Straight Arrow Connector 49"/>
          <p:cNvCxnSpPr/>
          <p:nvPr/>
        </p:nvCxnSpPr>
        <p:spPr>
          <a:xfrm>
            <a:off x="5486400" y="2971800"/>
            <a:ext cx="457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5486400" y="2590800"/>
            <a:ext cx="481222" cy="369332"/>
          </a:xfrm>
          <a:prstGeom prst="rect">
            <a:avLst/>
          </a:prstGeom>
          <a:noFill/>
        </p:spPr>
        <p:txBody>
          <a:bodyPr wrap="none" rtlCol="0">
            <a:spAutoFit/>
          </a:bodyPr>
          <a:lstStyle/>
          <a:p>
            <a:r>
              <a:rPr lang="en-US" dirty="0" err="1"/>
              <a:t>x</a:t>
            </a:r>
            <a:r>
              <a:rPr lang="en-US" baseline="-25000" dirty="0" err="1"/>
              <a:t>k</a:t>
            </a:r>
            <a:r>
              <a:rPr lang="en-US" baseline="-25000" dirty="0"/>
              <a:t>-n</a:t>
            </a:r>
            <a:endParaRPr lang="en-US" dirty="0"/>
          </a:p>
        </p:txBody>
      </p:sp>
      <p:cxnSp>
        <p:nvCxnSpPr>
          <p:cNvPr id="66" name="Straight Connector 65"/>
          <p:cNvCxnSpPr/>
          <p:nvPr/>
        </p:nvCxnSpPr>
        <p:spPr>
          <a:xfrm rot="5400000">
            <a:off x="1828800" y="2438400"/>
            <a:ext cx="10668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67" name="Oval 66"/>
          <p:cNvSpPr/>
          <p:nvPr/>
        </p:nvSpPr>
        <p:spPr>
          <a:xfrm>
            <a:off x="2971800" y="18288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cxnSp>
        <p:nvCxnSpPr>
          <p:cNvPr id="84" name="Straight Arrow Connector 83"/>
          <p:cNvCxnSpPr>
            <a:stCxn id="13" idx="0"/>
            <a:endCxn id="67" idx="4"/>
          </p:cNvCxnSpPr>
          <p:nvPr/>
        </p:nvCxnSpPr>
        <p:spPr>
          <a:xfrm rot="16200000" flipV="1">
            <a:off x="3014341" y="2129159"/>
            <a:ext cx="152400" cy="888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9" name="TextBox 88"/>
          <p:cNvSpPr txBox="1"/>
          <p:nvPr/>
        </p:nvSpPr>
        <p:spPr>
          <a:xfrm>
            <a:off x="2895600" y="2209800"/>
            <a:ext cx="373820" cy="369332"/>
          </a:xfrm>
          <a:prstGeom prst="rect">
            <a:avLst/>
          </a:prstGeom>
          <a:noFill/>
        </p:spPr>
        <p:txBody>
          <a:bodyPr wrap="none" rtlCol="0">
            <a:spAutoFit/>
          </a:bodyPr>
          <a:lstStyle/>
          <a:p>
            <a:r>
              <a:rPr lang="en-US" dirty="0"/>
              <a:t>a</a:t>
            </a:r>
            <a:r>
              <a:rPr lang="en-US" baseline="-25000" dirty="0"/>
              <a:t>1</a:t>
            </a:r>
            <a:endParaRPr lang="en-US" dirty="0"/>
          </a:p>
        </p:txBody>
      </p:sp>
      <p:cxnSp>
        <p:nvCxnSpPr>
          <p:cNvPr id="91" name="Straight Arrow Connector 90"/>
          <p:cNvCxnSpPr/>
          <p:nvPr/>
        </p:nvCxnSpPr>
        <p:spPr>
          <a:xfrm>
            <a:off x="2362200" y="1905000"/>
            <a:ext cx="609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9" name="Straight Arrow Connector 98"/>
          <p:cNvCxnSpPr/>
          <p:nvPr/>
        </p:nvCxnSpPr>
        <p:spPr>
          <a:xfrm>
            <a:off x="3200400" y="1905000"/>
            <a:ext cx="762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4" name="Oval 103"/>
          <p:cNvSpPr/>
          <p:nvPr/>
        </p:nvSpPr>
        <p:spPr>
          <a:xfrm>
            <a:off x="6781800" y="18288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cxnSp>
        <p:nvCxnSpPr>
          <p:cNvPr id="108" name="Straight Arrow Connector 107"/>
          <p:cNvCxnSpPr/>
          <p:nvPr/>
        </p:nvCxnSpPr>
        <p:spPr>
          <a:xfrm>
            <a:off x="7010400" y="1981200"/>
            <a:ext cx="685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0" name="Straight Arrow Connector 109"/>
          <p:cNvCxnSpPr/>
          <p:nvPr/>
        </p:nvCxnSpPr>
        <p:spPr>
          <a:xfrm rot="5400000" flipH="1" flipV="1">
            <a:off x="6630194" y="2285206"/>
            <a:ext cx="457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2" name="TextBox 111"/>
          <p:cNvSpPr txBox="1"/>
          <p:nvPr/>
        </p:nvSpPr>
        <p:spPr>
          <a:xfrm>
            <a:off x="7620000" y="1676400"/>
            <a:ext cx="359394" cy="369332"/>
          </a:xfrm>
          <a:prstGeom prst="rect">
            <a:avLst/>
          </a:prstGeom>
          <a:noFill/>
        </p:spPr>
        <p:txBody>
          <a:bodyPr wrap="none" rtlCol="0">
            <a:spAutoFit/>
          </a:bodyPr>
          <a:lstStyle/>
          <a:p>
            <a:r>
              <a:rPr lang="en-US" dirty="0" err="1"/>
              <a:t>y</a:t>
            </a:r>
            <a:r>
              <a:rPr lang="en-US" baseline="-25000" dirty="0" err="1"/>
              <a:t>k</a:t>
            </a:r>
            <a:endParaRPr lang="en-US" dirty="0"/>
          </a:p>
        </p:txBody>
      </p:sp>
      <p:sp>
        <p:nvSpPr>
          <p:cNvPr id="113" name="TextBox 112"/>
          <p:cNvSpPr txBox="1"/>
          <p:nvPr/>
        </p:nvSpPr>
        <p:spPr>
          <a:xfrm>
            <a:off x="2590800" y="3581400"/>
            <a:ext cx="2735044" cy="369332"/>
          </a:xfrm>
          <a:prstGeom prst="rect">
            <a:avLst/>
          </a:prstGeom>
          <a:noFill/>
        </p:spPr>
        <p:txBody>
          <a:bodyPr wrap="none" rtlCol="0">
            <a:spAutoFit/>
          </a:bodyPr>
          <a:lstStyle/>
          <a:p>
            <a:r>
              <a:rPr lang="en-US" b="1" dirty="0"/>
              <a:t>x</a:t>
            </a:r>
            <a:r>
              <a:rPr lang="en-US" dirty="0"/>
              <a:t>(k) = </a:t>
            </a:r>
            <a:r>
              <a:rPr lang="en-US" dirty="0" err="1"/>
              <a:t>x</a:t>
            </a:r>
            <a:r>
              <a:rPr lang="en-US" baseline="-25000" dirty="0" err="1"/>
              <a:t>k</a:t>
            </a:r>
            <a:r>
              <a:rPr lang="en-US" baseline="-25000" dirty="0"/>
              <a:t>-n</a:t>
            </a:r>
            <a:r>
              <a:rPr lang="en-US" dirty="0"/>
              <a:t> , x</a:t>
            </a:r>
            <a:r>
              <a:rPr lang="en-US" baseline="-25000" dirty="0"/>
              <a:t>k-n+1</a:t>
            </a:r>
            <a:r>
              <a:rPr lang="en-US" dirty="0"/>
              <a:t> ,….. x</a:t>
            </a:r>
            <a:r>
              <a:rPr lang="en-US" baseline="-25000" dirty="0"/>
              <a:t>k-1</a:t>
            </a:r>
            <a:r>
              <a:rPr lang="en-US" dirty="0"/>
              <a:t> , </a:t>
            </a:r>
            <a:r>
              <a:rPr lang="en-US" dirty="0" err="1"/>
              <a:t>x</a:t>
            </a:r>
            <a:r>
              <a:rPr lang="en-US" baseline="-25000" dirty="0" err="1"/>
              <a:t>k</a:t>
            </a:r>
            <a:endParaRPr lang="en-US" baseline="-25000" dirty="0"/>
          </a:p>
        </p:txBody>
      </p:sp>
      <p:sp>
        <p:nvSpPr>
          <p:cNvPr id="114" name="TextBox 113"/>
          <p:cNvSpPr txBox="1"/>
          <p:nvPr/>
        </p:nvSpPr>
        <p:spPr>
          <a:xfrm>
            <a:off x="2667000" y="4038600"/>
            <a:ext cx="1678665" cy="369332"/>
          </a:xfrm>
          <a:prstGeom prst="rect">
            <a:avLst/>
          </a:prstGeom>
          <a:noFill/>
        </p:spPr>
        <p:txBody>
          <a:bodyPr wrap="none" rtlCol="0">
            <a:spAutoFit/>
          </a:bodyPr>
          <a:lstStyle/>
          <a:p>
            <a:r>
              <a:rPr lang="en-US" dirty="0" err="1"/>
              <a:t>y</a:t>
            </a:r>
            <a:r>
              <a:rPr lang="en-US" baseline="-25000" dirty="0" err="1"/>
              <a:t>k</a:t>
            </a:r>
            <a:r>
              <a:rPr lang="en-US" dirty="0"/>
              <a:t>   =</a:t>
            </a:r>
            <a:r>
              <a:rPr lang="en-US" b="1" dirty="0"/>
              <a:t>a . x</a:t>
            </a:r>
            <a:r>
              <a:rPr lang="en-US" dirty="0"/>
              <a:t>(k) + </a:t>
            </a:r>
            <a:r>
              <a:rPr lang="en-US" dirty="0" err="1"/>
              <a:t>n</a:t>
            </a:r>
            <a:r>
              <a:rPr lang="en-US" baseline="-25000" dirty="0" err="1"/>
              <a:t>k</a:t>
            </a:r>
            <a:endParaRPr lang="en-US" dirty="0"/>
          </a:p>
        </p:txBody>
      </p:sp>
      <p:sp>
        <p:nvSpPr>
          <p:cNvPr id="115" name="TextBox 114"/>
          <p:cNvSpPr txBox="1"/>
          <p:nvPr/>
        </p:nvSpPr>
        <p:spPr>
          <a:xfrm>
            <a:off x="2286000" y="4572000"/>
            <a:ext cx="4876800" cy="1477328"/>
          </a:xfrm>
          <a:prstGeom prst="rect">
            <a:avLst/>
          </a:prstGeom>
          <a:noFill/>
        </p:spPr>
        <p:txBody>
          <a:bodyPr wrap="square" rtlCol="0">
            <a:spAutoFit/>
          </a:bodyPr>
          <a:lstStyle/>
          <a:p>
            <a:r>
              <a:rPr lang="en-US" dirty="0"/>
              <a:t>where </a:t>
            </a:r>
            <a:r>
              <a:rPr lang="en-US" dirty="0" err="1"/>
              <a:t>x</a:t>
            </a:r>
            <a:r>
              <a:rPr lang="en-US" baseline="-25000" dirty="0" err="1"/>
              <a:t>k</a:t>
            </a:r>
            <a:r>
              <a:rPr lang="en-US" dirty="0"/>
              <a:t>  = +1 or -1 with equal probability</a:t>
            </a:r>
          </a:p>
          <a:p>
            <a:endParaRPr lang="en-US" dirty="0"/>
          </a:p>
          <a:p>
            <a:r>
              <a:rPr lang="en-US" b="1" dirty="0"/>
              <a:t>x</a:t>
            </a:r>
            <a:r>
              <a:rPr lang="en-US" dirty="0"/>
              <a:t>(k) is n-dimensional binary vector with 2</a:t>
            </a:r>
            <a:r>
              <a:rPr lang="en-US" baseline="30000" dirty="0"/>
              <a:t>n </a:t>
            </a:r>
            <a:r>
              <a:rPr lang="en-US" dirty="0"/>
              <a:t> states</a:t>
            </a:r>
          </a:p>
          <a:p>
            <a:endParaRPr lang="en-US" dirty="0"/>
          </a:p>
          <a:p>
            <a:r>
              <a:rPr lang="en-US" dirty="0" err="1"/>
              <a:t>n</a:t>
            </a:r>
            <a:r>
              <a:rPr lang="en-US" baseline="-25000" dirty="0" err="1"/>
              <a:t>k</a:t>
            </a:r>
            <a:r>
              <a:rPr lang="en-US" dirty="0"/>
              <a:t> is Gaussian </a:t>
            </a:r>
            <a:r>
              <a:rPr lang="en-US" dirty="0" err="1"/>
              <a:t>i.i.d</a:t>
            </a:r>
            <a:r>
              <a:rPr lang="en-US" dirty="0"/>
              <a:t>. sequence</a:t>
            </a:r>
          </a:p>
        </p:txBody>
      </p:sp>
      <p:cxnSp>
        <p:nvCxnSpPr>
          <p:cNvPr id="71" name="Straight Arrow Connector 70"/>
          <p:cNvCxnSpPr/>
          <p:nvPr/>
        </p:nvCxnSpPr>
        <p:spPr>
          <a:xfrm>
            <a:off x="1295400" y="2971800"/>
            <a:ext cx="1143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a:off x="2743200" y="2971800"/>
            <a:ext cx="762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p:nvPr/>
        </p:nvCxnSpPr>
        <p:spPr>
          <a:xfrm>
            <a:off x="3810000" y="2971800"/>
            <a:ext cx="533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p:nvPr/>
        </p:nvCxnSpPr>
        <p:spPr>
          <a:xfrm rot="5400000" flipH="1" flipV="1">
            <a:off x="2934494" y="2780506"/>
            <a:ext cx="381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p:nvPr/>
        </p:nvCxnSpPr>
        <p:spPr>
          <a:xfrm rot="5400000" flipH="1" flipV="1">
            <a:off x="3848894" y="2780506"/>
            <a:ext cx="381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p:nvPr/>
        </p:nvCxnSpPr>
        <p:spPr>
          <a:xfrm rot="5400000" flipH="1" flipV="1">
            <a:off x="5753894" y="2780506"/>
            <a:ext cx="381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6705600" y="2590800"/>
            <a:ext cx="377026" cy="369332"/>
          </a:xfrm>
          <a:prstGeom prst="rect">
            <a:avLst/>
          </a:prstGeom>
          <a:noFill/>
        </p:spPr>
        <p:txBody>
          <a:bodyPr wrap="none" rtlCol="0">
            <a:spAutoFit/>
          </a:bodyPr>
          <a:lstStyle/>
          <a:p>
            <a:r>
              <a:rPr lang="en-US" dirty="0" err="1"/>
              <a:t>n</a:t>
            </a:r>
            <a:r>
              <a:rPr lang="en-US" baseline="-25000" dirty="0" err="1"/>
              <a:t>k</a:t>
            </a:r>
            <a:endParaRPr lang="en-US" dirty="0"/>
          </a:p>
        </p:txBody>
      </p:sp>
      <p:sp>
        <p:nvSpPr>
          <p:cNvPr id="53" name="Rectangle 52"/>
          <p:cNvSpPr/>
          <p:nvPr/>
        </p:nvSpPr>
        <p:spPr>
          <a:xfrm>
            <a:off x="2057400" y="4495800"/>
            <a:ext cx="4572000" cy="533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27574" y="1279751"/>
            <a:ext cx="2725788" cy="810282"/>
          </a:xfrm>
        </p:spPr>
        <p:txBody>
          <a:bodyPr>
            <a:normAutofit fontScale="90000"/>
          </a:bodyPr>
          <a:lstStyle/>
          <a:p>
            <a:pPr eaLnBrk="1" hangingPunct="1"/>
            <a:br>
              <a:rPr lang="en-US" altLang="en-US" sz="1500" b="1" dirty="0"/>
            </a:br>
            <a:r>
              <a:rPr lang="en-US" altLang="en-US" sz="2200" b="1" dirty="0"/>
              <a:t>4-State Markov Graph Example</a:t>
            </a:r>
          </a:p>
        </p:txBody>
      </p:sp>
      <p:sp>
        <p:nvSpPr>
          <p:cNvPr id="3075" name="Rectangle 3"/>
          <p:cNvSpPr>
            <a:spLocks noChangeArrowheads="1"/>
          </p:cNvSpPr>
          <p:nvPr/>
        </p:nvSpPr>
        <p:spPr bwMode="auto">
          <a:xfrm>
            <a:off x="3284555" y="2957379"/>
            <a:ext cx="388144" cy="25955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200"/>
          </a:p>
        </p:txBody>
      </p:sp>
      <p:sp>
        <p:nvSpPr>
          <p:cNvPr id="3076" name="Rectangle 4"/>
          <p:cNvSpPr>
            <a:spLocks noChangeArrowheads="1"/>
          </p:cNvSpPr>
          <p:nvPr/>
        </p:nvSpPr>
        <p:spPr bwMode="auto">
          <a:xfrm>
            <a:off x="5185983" y="2957379"/>
            <a:ext cx="388144" cy="25955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200"/>
          </a:p>
        </p:txBody>
      </p:sp>
      <p:sp>
        <p:nvSpPr>
          <p:cNvPr id="3077" name="Rectangle 5"/>
          <p:cNvSpPr>
            <a:spLocks noChangeArrowheads="1"/>
          </p:cNvSpPr>
          <p:nvPr/>
        </p:nvSpPr>
        <p:spPr bwMode="auto">
          <a:xfrm>
            <a:off x="4278727" y="4080137"/>
            <a:ext cx="388144" cy="25836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350"/>
          </a:p>
        </p:txBody>
      </p:sp>
      <p:sp>
        <p:nvSpPr>
          <p:cNvPr id="3078" name="Rectangle 6"/>
          <p:cNvSpPr>
            <a:spLocks noChangeArrowheads="1"/>
          </p:cNvSpPr>
          <p:nvPr/>
        </p:nvSpPr>
        <p:spPr bwMode="auto">
          <a:xfrm>
            <a:off x="4278727" y="1790566"/>
            <a:ext cx="388144" cy="25955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200"/>
          </a:p>
        </p:txBody>
      </p:sp>
      <p:sp>
        <p:nvSpPr>
          <p:cNvPr id="3079" name="Line 7"/>
          <p:cNvSpPr>
            <a:spLocks noChangeShapeType="1"/>
          </p:cNvSpPr>
          <p:nvPr/>
        </p:nvSpPr>
        <p:spPr bwMode="auto">
          <a:xfrm flipV="1">
            <a:off x="3586972" y="2050123"/>
            <a:ext cx="777479" cy="90725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sp>
        <p:nvSpPr>
          <p:cNvPr id="3080" name="Line 8"/>
          <p:cNvSpPr>
            <a:spLocks noChangeShapeType="1"/>
          </p:cNvSpPr>
          <p:nvPr/>
        </p:nvSpPr>
        <p:spPr bwMode="auto">
          <a:xfrm flipH="1">
            <a:off x="4624007" y="3215744"/>
            <a:ext cx="690563" cy="86439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sp>
        <p:nvSpPr>
          <p:cNvPr id="3081" name="Text Box 9"/>
          <p:cNvSpPr txBox="1">
            <a:spLocks noChangeArrowheads="1"/>
          </p:cNvSpPr>
          <p:nvPr/>
        </p:nvSpPr>
        <p:spPr bwMode="auto">
          <a:xfrm>
            <a:off x="3302413" y="2928802"/>
            <a:ext cx="300082"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350"/>
              <a:t>S</a:t>
            </a:r>
            <a:endParaRPr lang="en-US" altLang="en-US" sz="1350">
              <a:solidFill>
                <a:srgbClr val="FF0000"/>
              </a:solidFill>
            </a:endParaRPr>
          </a:p>
        </p:txBody>
      </p:sp>
      <p:sp>
        <p:nvSpPr>
          <p:cNvPr id="3082" name="Text Box 10"/>
          <p:cNvSpPr txBox="1">
            <a:spLocks noChangeArrowheads="1"/>
          </p:cNvSpPr>
          <p:nvPr/>
        </p:nvSpPr>
        <p:spPr bwMode="auto">
          <a:xfrm>
            <a:off x="4295395" y="1761990"/>
            <a:ext cx="300082"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350"/>
              <a:t>S</a:t>
            </a:r>
          </a:p>
        </p:txBody>
      </p:sp>
      <p:sp>
        <p:nvSpPr>
          <p:cNvPr id="3083" name="Text Box 11"/>
          <p:cNvSpPr txBox="1">
            <a:spLocks noChangeArrowheads="1"/>
          </p:cNvSpPr>
          <p:nvPr/>
        </p:nvSpPr>
        <p:spPr bwMode="auto">
          <a:xfrm>
            <a:off x="5202651" y="2928802"/>
            <a:ext cx="300082"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350"/>
              <a:t>S</a:t>
            </a:r>
          </a:p>
        </p:txBody>
      </p:sp>
      <p:sp>
        <p:nvSpPr>
          <p:cNvPr id="3084" name="Oval 12"/>
          <p:cNvSpPr>
            <a:spLocks noChangeArrowheads="1"/>
          </p:cNvSpPr>
          <p:nvPr/>
        </p:nvSpPr>
        <p:spPr bwMode="auto">
          <a:xfrm>
            <a:off x="4234674" y="1315507"/>
            <a:ext cx="475060" cy="470297"/>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200"/>
          </a:p>
        </p:txBody>
      </p:sp>
      <p:sp>
        <p:nvSpPr>
          <p:cNvPr id="3085" name="Line 13"/>
          <p:cNvSpPr>
            <a:spLocks noChangeShapeType="1"/>
          </p:cNvSpPr>
          <p:nvPr/>
        </p:nvSpPr>
        <p:spPr bwMode="auto">
          <a:xfrm>
            <a:off x="4451366" y="2654960"/>
            <a:ext cx="734616" cy="302419"/>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sp>
        <p:nvSpPr>
          <p:cNvPr id="3086" name="Line 14"/>
          <p:cNvSpPr>
            <a:spLocks noChangeShapeType="1"/>
          </p:cNvSpPr>
          <p:nvPr/>
        </p:nvSpPr>
        <p:spPr bwMode="auto">
          <a:xfrm flipH="1" flipV="1">
            <a:off x="3673890" y="3172882"/>
            <a:ext cx="820340" cy="25955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sp>
        <p:nvSpPr>
          <p:cNvPr id="3087" name="Line 15"/>
          <p:cNvSpPr>
            <a:spLocks noChangeShapeType="1"/>
          </p:cNvSpPr>
          <p:nvPr/>
        </p:nvSpPr>
        <p:spPr bwMode="auto">
          <a:xfrm>
            <a:off x="4581146" y="2050123"/>
            <a:ext cx="777478" cy="90725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sp>
        <p:nvSpPr>
          <p:cNvPr id="3088" name="Text Box 16"/>
          <p:cNvSpPr txBox="1">
            <a:spLocks noChangeArrowheads="1"/>
          </p:cNvSpPr>
          <p:nvPr/>
        </p:nvSpPr>
        <p:spPr bwMode="auto">
          <a:xfrm>
            <a:off x="4321588" y="4080137"/>
            <a:ext cx="300082"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350"/>
              <a:t>S</a:t>
            </a:r>
            <a:endParaRPr lang="en-US" altLang="en-US" sz="1350">
              <a:solidFill>
                <a:srgbClr val="FF0000"/>
              </a:solidFill>
            </a:endParaRPr>
          </a:p>
        </p:txBody>
      </p:sp>
      <p:sp>
        <p:nvSpPr>
          <p:cNvPr id="3089" name="Line 17"/>
          <p:cNvSpPr>
            <a:spLocks noChangeShapeType="1"/>
          </p:cNvSpPr>
          <p:nvPr/>
        </p:nvSpPr>
        <p:spPr bwMode="auto">
          <a:xfrm flipH="1" flipV="1">
            <a:off x="3544110" y="3215744"/>
            <a:ext cx="863204" cy="86439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sp>
        <p:nvSpPr>
          <p:cNvPr id="3090" name="Oval 18"/>
          <p:cNvSpPr>
            <a:spLocks noChangeArrowheads="1"/>
          </p:cNvSpPr>
          <p:nvPr/>
        </p:nvSpPr>
        <p:spPr bwMode="auto">
          <a:xfrm>
            <a:off x="4278726" y="4339694"/>
            <a:ext cx="475059" cy="470297"/>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200"/>
          </a:p>
        </p:txBody>
      </p:sp>
      <p:sp>
        <p:nvSpPr>
          <p:cNvPr id="3091" name="Text Box 19"/>
          <p:cNvSpPr txBox="1">
            <a:spLocks noChangeArrowheads="1"/>
          </p:cNvSpPr>
          <p:nvPr/>
        </p:nvSpPr>
        <p:spPr bwMode="auto">
          <a:xfrm>
            <a:off x="4451368" y="4122999"/>
            <a:ext cx="211931"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050"/>
              <a:t>0</a:t>
            </a:r>
          </a:p>
        </p:txBody>
      </p:sp>
      <p:sp>
        <p:nvSpPr>
          <p:cNvPr id="3092" name="Text Box 20"/>
          <p:cNvSpPr txBox="1">
            <a:spLocks noChangeArrowheads="1"/>
          </p:cNvSpPr>
          <p:nvPr/>
        </p:nvSpPr>
        <p:spPr bwMode="auto">
          <a:xfrm>
            <a:off x="3414334" y="3000240"/>
            <a:ext cx="211931"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050"/>
              <a:t>1</a:t>
            </a:r>
          </a:p>
        </p:txBody>
      </p:sp>
      <p:sp>
        <p:nvSpPr>
          <p:cNvPr id="3093" name="Text Box 21"/>
          <p:cNvSpPr txBox="1">
            <a:spLocks noChangeArrowheads="1"/>
          </p:cNvSpPr>
          <p:nvPr/>
        </p:nvSpPr>
        <p:spPr bwMode="auto">
          <a:xfrm>
            <a:off x="5358623" y="3000240"/>
            <a:ext cx="260008"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050"/>
              <a:t>2</a:t>
            </a:r>
          </a:p>
        </p:txBody>
      </p:sp>
      <p:sp>
        <p:nvSpPr>
          <p:cNvPr id="3094" name="Text Box 22"/>
          <p:cNvSpPr txBox="1">
            <a:spLocks noChangeArrowheads="1"/>
          </p:cNvSpPr>
          <p:nvPr/>
        </p:nvSpPr>
        <p:spPr bwMode="auto">
          <a:xfrm>
            <a:off x="4451367" y="1833428"/>
            <a:ext cx="260008"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050"/>
              <a:t>3</a:t>
            </a:r>
          </a:p>
        </p:txBody>
      </p:sp>
      <p:sp>
        <p:nvSpPr>
          <p:cNvPr id="3097" name="Text Box 25"/>
          <p:cNvSpPr txBox="1">
            <a:spLocks noChangeArrowheads="1"/>
          </p:cNvSpPr>
          <p:nvPr/>
        </p:nvSpPr>
        <p:spPr bwMode="auto">
          <a:xfrm>
            <a:off x="3739372" y="2229906"/>
            <a:ext cx="43633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200" b="1" dirty="0"/>
              <a:t>m</a:t>
            </a:r>
            <a:r>
              <a:rPr lang="en-US" altLang="en-US" sz="1200" b="1" baseline="-25000" dirty="0"/>
              <a:t>13</a:t>
            </a:r>
          </a:p>
        </p:txBody>
      </p:sp>
      <p:sp>
        <p:nvSpPr>
          <p:cNvPr id="3098" name="Text Box 26"/>
          <p:cNvSpPr txBox="1">
            <a:spLocks noChangeArrowheads="1"/>
          </p:cNvSpPr>
          <p:nvPr/>
        </p:nvSpPr>
        <p:spPr bwMode="auto">
          <a:xfrm>
            <a:off x="2351709" y="3673234"/>
            <a:ext cx="160330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200" b="1" dirty="0"/>
              <a:t>Branch metric   m</a:t>
            </a:r>
            <a:r>
              <a:rPr lang="en-US" altLang="en-US" sz="1200" b="1" baseline="-25000" dirty="0"/>
              <a:t>01</a:t>
            </a:r>
          </a:p>
        </p:txBody>
      </p:sp>
      <p:sp>
        <p:nvSpPr>
          <p:cNvPr id="3099" name="Text Box 27"/>
          <p:cNvSpPr txBox="1">
            <a:spLocks noChangeArrowheads="1"/>
          </p:cNvSpPr>
          <p:nvPr/>
        </p:nvSpPr>
        <p:spPr bwMode="auto">
          <a:xfrm>
            <a:off x="4768072" y="1372656"/>
            <a:ext cx="43633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200" b="1" dirty="0"/>
              <a:t>m</a:t>
            </a:r>
            <a:r>
              <a:rPr lang="en-US" altLang="en-US" sz="1200" b="1" baseline="-25000" dirty="0"/>
              <a:t>33</a:t>
            </a:r>
          </a:p>
        </p:txBody>
      </p:sp>
      <p:sp>
        <p:nvSpPr>
          <p:cNvPr id="3100" name="Text Box 28"/>
          <p:cNvSpPr txBox="1">
            <a:spLocks noChangeArrowheads="1"/>
          </p:cNvSpPr>
          <p:nvPr/>
        </p:nvSpPr>
        <p:spPr bwMode="auto">
          <a:xfrm>
            <a:off x="4768072" y="4458756"/>
            <a:ext cx="43633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200" b="1" dirty="0"/>
              <a:t>m</a:t>
            </a:r>
            <a:r>
              <a:rPr lang="en-US" altLang="en-US" sz="1200" b="1" baseline="-25000" dirty="0"/>
              <a:t>00</a:t>
            </a:r>
          </a:p>
        </p:txBody>
      </p:sp>
      <p:sp>
        <p:nvSpPr>
          <p:cNvPr id="3101" name="Text Box 29"/>
          <p:cNvSpPr txBox="1">
            <a:spLocks noChangeArrowheads="1"/>
          </p:cNvSpPr>
          <p:nvPr/>
        </p:nvSpPr>
        <p:spPr bwMode="auto">
          <a:xfrm>
            <a:off x="4894279" y="2241812"/>
            <a:ext cx="43633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200" b="1" dirty="0"/>
              <a:t>m</a:t>
            </a:r>
            <a:r>
              <a:rPr lang="en-US" altLang="en-US" sz="1200" b="1" baseline="-25000" dirty="0"/>
              <a:t>32</a:t>
            </a:r>
          </a:p>
        </p:txBody>
      </p:sp>
      <p:sp>
        <p:nvSpPr>
          <p:cNvPr id="3102" name="Text Box 30"/>
          <p:cNvSpPr txBox="1">
            <a:spLocks noChangeArrowheads="1"/>
          </p:cNvSpPr>
          <p:nvPr/>
        </p:nvSpPr>
        <p:spPr bwMode="auto">
          <a:xfrm>
            <a:off x="4939522" y="3658656"/>
            <a:ext cx="43633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200" b="1" dirty="0"/>
              <a:t>m</a:t>
            </a:r>
            <a:r>
              <a:rPr lang="en-US" altLang="en-US" sz="1200" b="1" baseline="-25000" dirty="0"/>
              <a:t>20</a:t>
            </a:r>
          </a:p>
        </p:txBody>
      </p:sp>
      <p:sp>
        <p:nvSpPr>
          <p:cNvPr id="3103" name="Text Box 31"/>
          <p:cNvSpPr txBox="1">
            <a:spLocks noChangeArrowheads="1"/>
          </p:cNvSpPr>
          <p:nvPr/>
        </p:nvSpPr>
        <p:spPr bwMode="auto">
          <a:xfrm>
            <a:off x="4368022" y="2344206"/>
            <a:ext cx="43633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200" b="1" dirty="0"/>
              <a:t>m</a:t>
            </a:r>
            <a:r>
              <a:rPr lang="en-US" altLang="en-US" sz="1200" b="1" baseline="-25000" dirty="0"/>
              <a:t>12</a:t>
            </a:r>
          </a:p>
        </p:txBody>
      </p:sp>
      <p:sp>
        <p:nvSpPr>
          <p:cNvPr id="3104" name="Text Box 32"/>
          <p:cNvSpPr txBox="1">
            <a:spLocks noChangeArrowheads="1"/>
          </p:cNvSpPr>
          <p:nvPr/>
        </p:nvSpPr>
        <p:spPr bwMode="auto">
          <a:xfrm>
            <a:off x="4379929" y="3099062"/>
            <a:ext cx="43633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200" b="1" dirty="0"/>
              <a:t>m</a:t>
            </a:r>
            <a:r>
              <a:rPr lang="en-US" altLang="en-US" sz="1200" b="1" baseline="-25000" dirty="0"/>
              <a:t>21</a:t>
            </a:r>
          </a:p>
        </p:txBody>
      </p:sp>
      <p:cxnSp>
        <p:nvCxnSpPr>
          <p:cNvPr id="3" name="Straight Connector 2"/>
          <p:cNvCxnSpPr>
            <a:endCxn id="3085" idx="0"/>
          </p:cNvCxnSpPr>
          <p:nvPr/>
        </p:nvCxnSpPr>
        <p:spPr>
          <a:xfrm flipV="1">
            <a:off x="3672698" y="2654959"/>
            <a:ext cx="778668" cy="34528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a:stCxn id="3076" idx="1"/>
            <a:endCxn id="3086" idx="0"/>
          </p:cNvCxnSpPr>
          <p:nvPr/>
        </p:nvCxnSpPr>
        <p:spPr>
          <a:xfrm flipH="1">
            <a:off x="4494229" y="3087157"/>
            <a:ext cx="691754" cy="34528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D7552EA8-4300-4B91-8E67-748080731526}"/>
              </a:ext>
            </a:extLst>
          </p:cNvPr>
          <p:cNvSpPr/>
          <p:nvPr/>
        </p:nvSpPr>
        <p:spPr>
          <a:xfrm>
            <a:off x="2796113" y="5410200"/>
            <a:ext cx="3570066" cy="756489"/>
          </a:xfrm>
          <a:prstGeom prst="rect">
            <a:avLst/>
          </a:prstGeom>
        </p:spPr>
        <p:txBody>
          <a:bodyPr wrap="square">
            <a:spAutoFit/>
          </a:bodyPr>
          <a:lstStyle/>
          <a:p>
            <a:pPr>
              <a:lnSpc>
                <a:spcPct val="106000"/>
              </a:lnSpc>
              <a:spcAft>
                <a:spcPts val="600"/>
              </a:spcAft>
            </a:pPr>
            <a:r>
              <a:rPr lang="en-US" b="1" i="1" dirty="0" err="1">
                <a:latin typeface="Calibri" panose="020F0502020204030204" pitchFamily="34" charset="0"/>
                <a:ea typeface="Calibri" panose="020F0502020204030204" pitchFamily="34" charset="0"/>
                <a:cs typeface="Times New Roman" panose="02020603050405020304" pitchFamily="18" charset="0"/>
              </a:rPr>
              <a:t>M</a:t>
            </a:r>
            <a:r>
              <a:rPr lang="en-US" b="1" i="1" baseline="-25000" dirty="0" err="1">
                <a:latin typeface="Calibri" panose="020F0502020204030204" pitchFamily="34" charset="0"/>
                <a:ea typeface="Calibri" panose="020F0502020204030204" pitchFamily="34" charset="0"/>
                <a:cs typeface="Times New Roman" panose="02020603050405020304" pitchFamily="18" charset="0"/>
              </a:rPr>
              <a:t>j</a:t>
            </a:r>
            <a:r>
              <a:rPr lang="en-US" b="1" i="1" dirty="0">
                <a:latin typeface="Calibri" panose="020F0502020204030204" pitchFamily="34" charset="0"/>
                <a:ea typeface="Calibri" panose="020F0502020204030204" pitchFamily="34" charset="0"/>
                <a:cs typeface="Times New Roman" panose="02020603050405020304" pitchFamily="18" charset="0"/>
              </a:rPr>
              <a:t>(k)=Max</a:t>
            </a:r>
            <a:r>
              <a:rPr lang="en-US" b="1" i="1" baseline="-25000" dirty="0">
                <a:latin typeface="Calibri" panose="020F0502020204030204" pitchFamily="34" charset="0"/>
                <a:ea typeface="Calibri" panose="020F0502020204030204" pitchFamily="34" charset="0"/>
                <a:cs typeface="Times New Roman" panose="02020603050405020304" pitchFamily="18" charset="0"/>
              </a:rPr>
              <a:t>i</a:t>
            </a:r>
            <a:r>
              <a:rPr lang="en-US" b="1" i="1" dirty="0">
                <a:latin typeface="Calibri" panose="020F0502020204030204" pitchFamily="34" charset="0"/>
                <a:ea typeface="Calibri" panose="020F0502020204030204" pitchFamily="34" charset="0"/>
                <a:cs typeface="Times New Roman" panose="02020603050405020304" pitchFamily="18" charset="0"/>
              </a:rPr>
              <a:t> {M</a:t>
            </a:r>
            <a:r>
              <a:rPr lang="en-US" b="1" i="1" baseline="-25000" dirty="0">
                <a:latin typeface="Calibri" panose="020F0502020204030204" pitchFamily="34" charset="0"/>
                <a:ea typeface="Calibri" panose="020F0502020204030204" pitchFamily="34" charset="0"/>
                <a:cs typeface="Times New Roman" panose="02020603050405020304" pitchFamily="18" charset="0"/>
              </a:rPr>
              <a:t>i</a:t>
            </a:r>
            <a:r>
              <a:rPr lang="en-US" b="1" i="1" dirty="0">
                <a:latin typeface="Calibri" panose="020F0502020204030204" pitchFamily="34" charset="0"/>
                <a:ea typeface="Calibri" panose="020F0502020204030204" pitchFamily="34" charset="0"/>
                <a:cs typeface="Times New Roman" panose="02020603050405020304" pitchFamily="18" charset="0"/>
              </a:rPr>
              <a:t>(k-1) + </a:t>
            </a:r>
            <a:r>
              <a:rPr lang="en-US" b="1" i="1" dirty="0" err="1">
                <a:latin typeface="Calibri" panose="020F0502020204030204" pitchFamily="34" charset="0"/>
                <a:ea typeface="Calibri" panose="020F0502020204030204" pitchFamily="34" charset="0"/>
                <a:cs typeface="Times New Roman" panose="02020603050405020304" pitchFamily="18" charset="0"/>
              </a:rPr>
              <a:t>m</a:t>
            </a:r>
            <a:r>
              <a:rPr lang="en-US" b="1" i="1" baseline="-25000" dirty="0" err="1">
                <a:latin typeface="Calibri" panose="020F0502020204030204" pitchFamily="34" charset="0"/>
                <a:ea typeface="Calibri" panose="020F0502020204030204" pitchFamily="34" charset="0"/>
                <a:cs typeface="Times New Roman" panose="02020603050405020304" pitchFamily="18" charset="0"/>
              </a:rPr>
              <a:t>ij</a:t>
            </a:r>
            <a:r>
              <a:rPr lang="en-US" b="1" i="1" dirty="0">
                <a:latin typeface="Calibri" panose="020F0502020204030204" pitchFamily="34" charset="0"/>
                <a:ea typeface="Calibri" panose="020F0502020204030204" pitchFamily="34" charset="0"/>
                <a:cs typeface="Times New Roman" panose="02020603050405020304" pitchFamily="18" charset="0"/>
              </a:rPr>
              <a:t>(k)}   </a:t>
            </a:r>
            <a:r>
              <a:rPr lang="en-US" i="1" dirty="0">
                <a:latin typeface="Calibri" panose="020F0502020204030204" pitchFamily="34" charset="0"/>
                <a:ea typeface="Calibri" panose="020F0502020204030204" pitchFamily="34" charset="0"/>
                <a:cs typeface="Times New Roman" panose="02020603050405020304" pitchFamily="18" charset="0"/>
              </a:rPr>
              <a:t> </a:t>
            </a:r>
          </a:p>
          <a:p>
            <a:pPr>
              <a:lnSpc>
                <a:spcPct val="106000"/>
              </a:lnSpc>
              <a:spcAft>
                <a:spcPts val="600"/>
              </a:spcAft>
            </a:pPr>
            <a:r>
              <a:rPr lang="en-US" i="1" dirty="0">
                <a:latin typeface="Calibri" panose="020F0502020204030204" pitchFamily="34" charset="0"/>
                <a:ea typeface="Calibri" panose="020F0502020204030204" pitchFamily="34" charset="0"/>
                <a:cs typeface="Times New Roman" panose="02020603050405020304" pitchFamily="18" charset="0"/>
              </a:rPr>
              <a:t>where </a:t>
            </a:r>
            <a:r>
              <a:rPr lang="en-US" i="1" dirty="0" err="1">
                <a:latin typeface="Calibri" panose="020F0502020204030204" pitchFamily="34" charset="0"/>
                <a:ea typeface="Calibri" panose="020F0502020204030204" pitchFamily="34" charset="0"/>
                <a:cs typeface="Times New Roman" panose="02020603050405020304" pitchFamily="18" charset="0"/>
              </a:rPr>
              <a:t>m</a:t>
            </a:r>
            <a:r>
              <a:rPr lang="en-US" i="1" baseline="-25000" dirty="0" err="1">
                <a:latin typeface="Calibri" panose="020F0502020204030204" pitchFamily="34" charset="0"/>
                <a:ea typeface="Calibri" panose="020F0502020204030204" pitchFamily="34" charset="0"/>
                <a:cs typeface="Times New Roman" panose="02020603050405020304" pitchFamily="18" charset="0"/>
              </a:rPr>
              <a:t>ij</a:t>
            </a:r>
            <a:r>
              <a:rPr lang="en-US" i="1" baseline="-25000" dirty="0">
                <a:latin typeface="Calibri" panose="020F0502020204030204" pitchFamily="34" charset="0"/>
                <a:ea typeface="Calibri" panose="020F0502020204030204" pitchFamily="34" charset="0"/>
                <a:cs typeface="Times New Roman" panose="02020603050405020304" pitchFamily="18" charset="0"/>
              </a:rPr>
              <a:t> </a:t>
            </a:r>
            <a:r>
              <a:rPr lang="en-US" i="1" dirty="0">
                <a:latin typeface="Calibri" panose="020F0502020204030204" pitchFamily="34" charset="0"/>
                <a:ea typeface="Calibri" panose="020F0502020204030204" pitchFamily="34" charset="0"/>
                <a:cs typeface="Times New Roman" panose="02020603050405020304" pitchFamily="18" charset="0"/>
              </a:rPr>
              <a:t>= -</a:t>
            </a:r>
            <a:r>
              <a:rPr lang="en-US" i="1" dirty="0">
                <a:latin typeface="Calibri" panose="020F0502020204030204" pitchFamily="34" charset="0"/>
                <a:ea typeface="Calibri" panose="020F0502020204030204" pitchFamily="34" charset="0"/>
                <a:cs typeface="Calibri" panose="020F0502020204030204" pitchFamily="34" charset="0"/>
              </a:rPr>
              <a:t>∞</a:t>
            </a:r>
            <a:r>
              <a:rPr lang="en-US" i="1" dirty="0">
                <a:latin typeface="Calibri" panose="020F0502020204030204" pitchFamily="34" charset="0"/>
                <a:ea typeface="Calibri" panose="020F0502020204030204" pitchFamily="34" charset="0"/>
                <a:cs typeface="Times New Roman" panose="02020603050405020304" pitchFamily="18" charset="0"/>
              </a:rPr>
              <a:t> if branch is missing</a:t>
            </a:r>
            <a:r>
              <a:rPr lang="en-US" dirty="0">
                <a:latin typeface="Calibri" panose="020F0502020204030204" pitchFamily="34" charset="0"/>
                <a:ea typeface="Calibri" panose="020F0502020204030204" pitchFamily="34" charset="0"/>
                <a:cs typeface="Times New Roman" panose="02020603050405020304" pitchFamily="18" charset="0"/>
              </a:rPr>
              <a:t>.</a:t>
            </a:r>
          </a:p>
        </p:txBody>
      </p:sp>
      <p:sp>
        <p:nvSpPr>
          <p:cNvPr id="9" name="TextBox 8">
            <a:extLst>
              <a:ext uri="{FF2B5EF4-FFF2-40B4-BE49-F238E27FC236}">
                <a16:creationId xmlns:a16="http://schemas.microsoft.com/office/drawing/2014/main" id="{78983CC8-DA9E-41E5-AD56-13542A883694}"/>
              </a:ext>
            </a:extLst>
          </p:cNvPr>
          <p:cNvSpPr txBox="1"/>
          <p:nvPr/>
        </p:nvSpPr>
        <p:spPr>
          <a:xfrm>
            <a:off x="1507855" y="2924954"/>
            <a:ext cx="1709355" cy="307777"/>
          </a:xfrm>
          <a:prstGeom prst="rect">
            <a:avLst/>
          </a:prstGeom>
          <a:noFill/>
        </p:spPr>
        <p:txBody>
          <a:bodyPr wrap="square" rtlCol="0">
            <a:spAutoFit/>
          </a:bodyPr>
          <a:lstStyle/>
          <a:p>
            <a:r>
              <a:rPr lang="en-US" sz="1400" b="1" dirty="0"/>
              <a:t>State Metric  M</a:t>
            </a:r>
            <a:r>
              <a:rPr lang="en-US" sz="1400" b="1" baseline="-25000" dirty="0"/>
              <a:t>1</a:t>
            </a:r>
            <a:r>
              <a:rPr lang="en-US" sz="1400" b="1" dirty="0"/>
              <a:t>(k)</a:t>
            </a:r>
          </a:p>
        </p:txBody>
      </p:sp>
    </p:spTree>
    <p:extLst>
      <p:ext uri="{BB962C8B-B14F-4D97-AF65-F5344CB8AC3E}">
        <p14:creationId xmlns:p14="http://schemas.microsoft.com/office/powerpoint/2010/main" val="1945577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n-US" sz="3200" dirty="0" err="1"/>
              <a:t>Convolutional</a:t>
            </a:r>
            <a:r>
              <a:rPr lang="en-US" sz="3200" dirty="0"/>
              <a:t> Channel Code Example</a:t>
            </a:r>
          </a:p>
        </p:txBody>
      </p:sp>
      <p:sp>
        <p:nvSpPr>
          <p:cNvPr id="34" name="Rectangle 30"/>
          <p:cNvSpPr>
            <a:spLocks noChangeArrowheads="1"/>
          </p:cNvSpPr>
          <p:nvPr/>
        </p:nvSpPr>
        <p:spPr bwMode="auto">
          <a:xfrm>
            <a:off x="6915150" y="4679950"/>
            <a:ext cx="403225" cy="344488"/>
          </a:xfrm>
          <a:prstGeom prst="rect">
            <a:avLst/>
          </a:prstGeom>
          <a:noFill/>
          <a:ln w="9525">
            <a:solidFill>
              <a:schemeClr val="tx1"/>
            </a:solidFill>
            <a:miter lim="800000"/>
            <a:headEnd/>
            <a:tailEnd/>
          </a:ln>
          <a:effectLst/>
        </p:spPr>
        <p:txBody>
          <a:bodyPr wrap="none" anchor="ctr"/>
          <a:lstStyle/>
          <a:p>
            <a:endParaRPr lang="en-US"/>
          </a:p>
        </p:txBody>
      </p:sp>
      <p:sp>
        <p:nvSpPr>
          <p:cNvPr id="35" name="Text Box 31"/>
          <p:cNvSpPr txBox="1">
            <a:spLocks noChangeArrowheads="1"/>
          </p:cNvSpPr>
          <p:nvPr/>
        </p:nvSpPr>
        <p:spPr bwMode="auto">
          <a:xfrm>
            <a:off x="6915150" y="4737100"/>
            <a:ext cx="374974" cy="276999"/>
          </a:xfrm>
          <a:prstGeom prst="rect">
            <a:avLst/>
          </a:prstGeom>
          <a:noFill/>
          <a:ln w="9525">
            <a:noFill/>
            <a:miter lim="800000"/>
            <a:headEnd/>
            <a:tailEnd/>
          </a:ln>
          <a:effectLst/>
        </p:spPr>
        <p:txBody>
          <a:bodyPr wrap="none">
            <a:spAutoFit/>
          </a:bodyPr>
          <a:lstStyle/>
          <a:p>
            <a:r>
              <a:rPr lang="en-US" sz="1200" dirty="0"/>
              <a:t> ++</a:t>
            </a:r>
          </a:p>
        </p:txBody>
      </p:sp>
      <p:sp>
        <p:nvSpPr>
          <p:cNvPr id="36" name="Rectangle 32"/>
          <p:cNvSpPr>
            <a:spLocks noChangeArrowheads="1"/>
          </p:cNvSpPr>
          <p:nvPr/>
        </p:nvSpPr>
        <p:spPr bwMode="auto">
          <a:xfrm>
            <a:off x="6396037" y="3757613"/>
            <a:ext cx="346075" cy="287337"/>
          </a:xfrm>
          <a:prstGeom prst="rect">
            <a:avLst/>
          </a:prstGeom>
          <a:noFill/>
          <a:ln w="9525">
            <a:solidFill>
              <a:schemeClr val="tx1"/>
            </a:solidFill>
            <a:miter lim="800000"/>
            <a:headEnd/>
            <a:tailEnd/>
          </a:ln>
          <a:effectLst/>
        </p:spPr>
        <p:txBody>
          <a:bodyPr wrap="none" anchor="ctr"/>
          <a:lstStyle/>
          <a:p>
            <a:endParaRPr lang="en-US"/>
          </a:p>
        </p:txBody>
      </p:sp>
      <p:sp>
        <p:nvSpPr>
          <p:cNvPr id="37" name="Rectangle 33"/>
          <p:cNvSpPr>
            <a:spLocks noChangeArrowheads="1"/>
          </p:cNvSpPr>
          <p:nvPr/>
        </p:nvSpPr>
        <p:spPr bwMode="auto">
          <a:xfrm>
            <a:off x="7491412" y="3757613"/>
            <a:ext cx="346075" cy="287337"/>
          </a:xfrm>
          <a:prstGeom prst="rect">
            <a:avLst/>
          </a:prstGeom>
          <a:noFill/>
          <a:ln w="9525">
            <a:solidFill>
              <a:schemeClr val="tx1"/>
            </a:solidFill>
            <a:miter lim="800000"/>
            <a:headEnd/>
            <a:tailEnd/>
          </a:ln>
          <a:effectLst/>
        </p:spPr>
        <p:txBody>
          <a:bodyPr wrap="none" anchor="ctr"/>
          <a:lstStyle/>
          <a:p>
            <a:endParaRPr lang="en-US"/>
          </a:p>
        </p:txBody>
      </p:sp>
      <p:sp>
        <p:nvSpPr>
          <p:cNvPr id="38" name="Rectangle 34"/>
          <p:cNvSpPr>
            <a:spLocks noChangeArrowheads="1"/>
          </p:cNvSpPr>
          <p:nvPr/>
        </p:nvSpPr>
        <p:spPr bwMode="auto">
          <a:xfrm>
            <a:off x="6972300" y="2894013"/>
            <a:ext cx="346075" cy="287337"/>
          </a:xfrm>
          <a:prstGeom prst="rect">
            <a:avLst/>
          </a:prstGeom>
          <a:noFill/>
          <a:ln w="9525">
            <a:solidFill>
              <a:schemeClr val="tx1"/>
            </a:solidFill>
            <a:miter lim="800000"/>
            <a:headEnd/>
            <a:tailEnd/>
          </a:ln>
          <a:effectLst/>
        </p:spPr>
        <p:txBody>
          <a:bodyPr wrap="none" anchor="ctr"/>
          <a:lstStyle/>
          <a:p>
            <a:endParaRPr lang="en-US"/>
          </a:p>
        </p:txBody>
      </p:sp>
      <p:sp>
        <p:nvSpPr>
          <p:cNvPr id="39" name="Line 35"/>
          <p:cNvSpPr>
            <a:spLocks noChangeShapeType="1"/>
          </p:cNvSpPr>
          <p:nvPr/>
        </p:nvSpPr>
        <p:spPr bwMode="auto">
          <a:xfrm flipH="1" flipV="1">
            <a:off x="6511925" y="4046538"/>
            <a:ext cx="576262" cy="633412"/>
          </a:xfrm>
          <a:prstGeom prst="line">
            <a:avLst/>
          </a:prstGeom>
          <a:noFill/>
          <a:ln w="9525">
            <a:solidFill>
              <a:schemeClr val="tx1"/>
            </a:solidFill>
            <a:round/>
            <a:headEnd/>
            <a:tailEnd type="triangle" w="med" len="med"/>
          </a:ln>
          <a:effectLst/>
        </p:spPr>
        <p:txBody>
          <a:bodyPr/>
          <a:lstStyle/>
          <a:p>
            <a:endParaRPr lang="en-US"/>
          </a:p>
        </p:txBody>
      </p:sp>
      <p:sp>
        <p:nvSpPr>
          <p:cNvPr id="40" name="Line 36"/>
          <p:cNvSpPr>
            <a:spLocks noChangeShapeType="1"/>
          </p:cNvSpPr>
          <p:nvPr/>
        </p:nvSpPr>
        <p:spPr bwMode="auto">
          <a:xfrm flipV="1">
            <a:off x="6511925" y="3181350"/>
            <a:ext cx="576262" cy="576263"/>
          </a:xfrm>
          <a:prstGeom prst="line">
            <a:avLst/>
          </a:prstGeom>
          <a:noFill/>
          <a:ln w="9525">
            <a:solidFill>
              <a:schemeClr val="tx1"/>
            </a:solidFill>
            <a:round/>
            <a:headEnd/>
            <a:tailEnd type="triangle" w="med" len="med"/>
          </a:ln>
          <a:effectLst/>
        </p:spPr>
        <p:txBody>
          <a:bodyPr/>
          <a:lstStyle/>
          <a:p>
            <a:endParaRPr lang="en-US"/>
          </a:p>
        </p:txBody>
      </p:sp>
      <p:sp>
        <p:nvSpPr>
          <p:cNvPr id="41" name="Line 37"/>
          <p:cNvSpPr>
            <a:spLocks noChangeShapeType="1"/>
          </p:cNvSpPr>
          <p:nvPr/>
        </p:nvSpPr>
        <p:spPr bwMode="auto">
          <a:xfrm>
            <a:off x="7145337" y="3181350"/>
            <a:ext cx="576263" cy="635000"/>
          </a:xfrm>
          <a:prstGeom prst="line">
            <a:avLst/>
          </a:prstGeom>
          <a:noFill/>
          <a:ln w="9525">
            <a:solidFill>
              <a:schemeClr val="tx1"/>
            </a:solidFill>
            <a:round/>
            <a:headEnd/>
            <a:tailEnd type="triangle" w="med" len="med"/>
          </a:ln>
          <a:effectLst/>
        </p:spPr>
        <p:txBody>
          <a:bodyPr/>
          <a:lstStyle/>
          <a:p>
            <a:endParaRPr lang="en-US"/>
          </a:p>
        </p:txBody>
      </p:sp>
      <p:sp>
        <p:nvSpPr>
          <p:cNvPr id="42" name="Line 38"/>
          <p:cNvSpPr>
            <a:spLocks noChangeShapeType="1"/>
          </p:cNvSpPr>
          <p:nvPr/>
        </p:nvSpPr>
        <p:spPr bwMode="auto">
          <a:xfrm flipH="1">
            <a:off x="7202487" y="4046538"/>
            <a:ext cx="461963" cy="633412"/>
          </a:xfrm>
          <a:prstGeom prst="line">
            <a:avLst/>
          </a:prstGeom>
          <a:noFill/>
          <a:ln w="9525">
            <a:solidFill>
              <a:schemeClr val="tx1"/>
            </a:solidFill>
            <a:round/>
            <a:headEnd/>
            <a:tailEnd type="triangle" w="med" len="med"/>
          </a:ln>
          <a:effectLst/>
        </p:spPr>
        <p:txBody>
          <a:bodyPr/>
          <a:lstStyle/>
          <a:p>
            <a:endParaRPr lang="en-US"/>
          </a:p>
        </p:txBody>
      </p:sp>
      <p:sp>
        <p:nvSpPr>
          <p:cNvPr id="43" name="Oval 39"/>
          <p:cNvSpPr>
            <a:spLocks noChangeArrowheads="1"/>
          </p:cNvSpPr>
          <p:nvPr/>
        </p:nvSpPr>
        <p:spPr bwMode="auto">
          <a:xfrm>
            <a:off x="6972300" y="2547938"/>
            <a:ext cx="288925" cy="344487"/>
          </a:xfrm>
          <a:prstGeom prst="ellipse">
            <a:avLst/>
          </a:prstGeom>
          <a:noFill/>
          <a:ln w="9525">
            <a:solidFill>
              <a:schemeClr val="tx1"/>
            </a:solidFill>
            <a:round/>
            <a:headEnd/>
            <a:tailEnd/>
          </a:ln>
          <a:effectLst/>
        </p:spPr>
        <p:txBody>
          <a:bodyPr wrap="none" anchor="ctr"/>
          <a:lstStyle/>
          <a:p>
            <a:endParaRPr lang="en-US"/>
          </a:p>
        </p:txBody>
      </p:sp>
      <p:sp>
        <p:nvSpPr>
          <p:cNvPr id="44" name="Oval 40"/>
          <p:cNvSpPr>
            <a:spLocks noChangeArrowheads="1"/>
          </p:cNvSpPr>
          <p:nvPr/>
        </p:nvSpPr>
        <p:spPr bwMode="auto">
          <a:xfrm>
            <a:off x="6972300" y="5026025"/>
            <a:ext cx="288925" cy="344488"/>
          </a:xfrm>
          <a:prstGeom prst="ellipse">
            <a:avLst/>
          </a:prstGeom>
          <a:noFill/>
          <a:ln w="9525">
            <a:solidFill>
              <a:schemeClr val="tx1"/>
            </a:solidFill>
            <a:round/>
            <a:headEnd/>
            <a:tailEnd/>
          </a:ln>
          <a:effectLst/>
        </p:spPr>
        <p:txBody>
          <a:bodyPr wrap="none" anchor="ctr"/>
          <a:lstStyle/>
          <a:p>
            <a:endParaRPr lang="en-US"/>
          </a:p>
        </p:txBody>
      </p:sp>
      <p:sp>
        <p:nvSpPr>
          <p:cNvPr id="45" name="Line 41"/>
          <p:cNvSpPr>
            <a:spLocks noChangeShapeType="1"/>
          </p:cNvSpPr>
          <p:nvPr/>
        </p:nvSpPr>
        <p:spPr bwMode="auto">
          <a:xfrm flipV="1">
            <a:off x="6684962" y="3584575"/>
            <a:ext cx="460375" cy="173038"/>
          </a:xfrm>
          <a:prstGeom prst="line">
            <a:avLst/>
          </a:prstGeom>
          <a:noFill/>
          <a:ln w="9525">
            <a:solidFill>
              <a:schemeClr val="tx1"/>
            </a:solidFill>
            <a:round/>
            <a:headEnd/>
            <a:tailEnd/>
          </a:ln>
          <a:effectLst/>
        </p:spPr>
        <p:txBody>
          <a:bodyPr/>
          <a:lstStyle/>
          <a:p>
            <a:endParaRPr lang="en-US"/>
          </a:p>
        </p:txBody>
      </p:sp>
      <p:sp>
        <p:nvSpPr>
          <p:cNvPr id="46" name="Line 42"/>
          <p:cNvSpPr>
            <a:spLocks noChangeShapeType="1"/>
          </p:cNvSpPr>
          <p:nvPr/>
        </p:nvSpPr>
        <p:spPr bwMode="auto">
          <a:xfrm>
            <a:off x="7145337" y="3584575"/>
            <a:ext cx="403225" cy="173038"/>
          </a:xfrm>
          <a:prstGeom prst="line">
            <a:avLst/>
          </a:prstGeom>
          <a:noFill/>
          <a:ln w="9525">
            <a:solidFill>
              <a:schemeClr val="tx1"/>
            </a:solidFill>
            <a:round/>
            <a:headEnd/>
            <a:tailEnd type="triangle" w="med" len="med"/>
          </a:ln>
          <a:effectLst/>
        </p:spPr>
        <p:txBody>
          <a:bodyPr/>
          <a:lstStyle/>
          <a:p>
            <a:endParaRPr lang="en-US"/>
          </a:p>
        </p:txBody>
      </p:sp>
      <p:sp>
        <p:nvSpPr>
          <p:cNvPr id="47" name="Line 43"/>
          <p:cNvSpPr>
            <a:spLocks noChangeShapeType="1"/>
          </p:cNvSpPr>
          <p:nvPr/>
        </p:nvSpPr>
        <p:spPr bwMode="auto">
          <a:xfrm flipH="1">
            <a:off x="7145337" y="4046538"/>
            <a:ext cx="460375" cy="114300"/>
          </a:xfrm>
          <a:prstGeom prst="line">
            <a:avLst/>
          </a:prstGeom>
          <a:noFill/>
          <a:ln w="9525">
            <a:solidFill>
              <a:schemeClr val="tx1"/>
            </a:solidFill>
            <a:round/>
            <a:headEnd/>
            <a:tailEnd/>
          </a:ln>
          <a:effectLst/>
        </p:spPr>
        <p:txBody>
          <a:bodyPr/>
          <a:lstStyle/>
          <a:p>
            <a:endParaRPr lang="en-US"/>
          </a:p>
        </p:txBody>
      </p:sp>
      <p:sp>
        <p:nvSpPr>
          <p:cNvPr id="48" name="Line 44"/>
          <p:cNvSpPr>
            <a:spLocks noChangeShapeType="1"/>
          </p:cNvSpPr>
          <p:nvPr/>
        </p:nvSpPr>
        <p:spPr bwMode="auto">
          <a:xfrm flipH="1" flipV="1">
            <a:off x="6626225" y="4046538"/>
            <a:ext cx="519112" cy="114300"/>
          </a:xfrm>
          <a:prstGeom prst="line">
            <a:avLst/>
          </a:prstGeom>
          <a:noFill/>
          <a:ln w="9525">
            <a:solidFill>
              <a:schemeClr val="tx1"/>
            </a:solidFill>
            <a:round/>
            <a:headEnd/>
            <a:tailEnd type="triangle" w="med" len="med"/>
          </a:ln>
          <a:effectLst/>
        </p:spPr>
        <p:txBody>
          <a:bodyPr/>
          <a:lstStyle/>
          <a:p>
            <a:endParaRPr lang="en-US"/>
          </a:p>
        </p:txBody>
      </p:sp>
      <p:sp>
        <p:nvSpPr>
          <p:cNvPr id="49" name="Text Box 45"/>
          <p:cNvSpPr txBox="1">
            <a:spLocks noChangeArrowheads="1"/>
          </p:cNvSpPr>
          <p:nvPr/>
        </p:nvSpPr>
        <p:spPr bwMode="auto">
          <a:xfrm flipH="1">
            <a:off x="6396037" y="3757613"/>
            <a:ext cx="460375" cy="274637"/>
          </a:xfrm>
          <a:prstGeom prst="rect">
            <a:avLst/>
          </a:prstGeom>
          <a:noFill/>
          <a:ln w="9525">
            <a:noFill/>
            <a:miter lim="800000"/>
            <a:headEnd/>
            <a:tailEnd/>
          </a:ln>
          <a:effectLst/>
        </p:spPr>
        <p:txBody>
          <a:bodyPr>
            <a:spAutoFit/>
          </a:bodyPr>
          <a:lstStyle/>
          <a:p>
            <a:pPr>
              <a:spcBef>
                <a:spcPct val="50000"/>
              </a:spcBef>
            </a:pPr>
            <a:r>
              <a:rPr lang="en-US" sz="1200" dirty="0"/>
              <a:t>+ -</a:t>
            </a:r>
          </a:p>
        </p:txBody>
      </p:sp>
      <p:sp>
        <p:nvSpPr>
          <p:cNvPr id="50" name="Text Box 46"/>
          <p:cNvSpPr txBox="1">
            <a:spLocks noChangeArrowheads="1"/>
          </p:cNvSpPr>
          <p:nvPr/>
        </p:nvSpPr>
        <p:spPr bwMode="auto">
          <a:xfrm>
            <a:off x="7491412" y="3757613"/>
            <a:ext cx="343364" cy="276999"/>
          </a:xfrm>
          <a:prstGeom prst="rect">
            <a:avLst/>
          </a:prstGeom>
          <a:noFill/>
          <a:ln w="9525">
            <a:noFill/>
            <a:miter lim="800000"/>
            <a:headEnd/>
            <a:tailEnd/>
          </a:ln>
          <a:effectLst/>
        </p:spPr>
        <p:txBody>
          <a:bodyPr wrap="none">
            <a:spAutoFit/>
          </a:bodyPr>
          <a:lstStyle/>
          <a:p>
            <a:r>
              <a:rPr lang="en-US" sz="1200" dirty="0"/>
              <a:t>- +</a:t>
            </a:r>
          </a:p>
        </p:txBody>
      </p:sp>
      <p:sp>
        <p:nvSpPr>
          <p:cNvPr id="51" name="Text Box 47"/>
          <p:cNvSpPr txBox="1">
            <a:spLocks noChangeArrowheads="1"/>
          </p:cNvSpPr>
          <p:nvPr/>
        </p:nvSpPr>
        <p:spPr bwMode="auto">
          <a:xfrm>
            <a:off x="6972300" y="2894013"/>
            <a:ext cx="312906" cy="276999"/>
          </a:xfrm>
          <a:prstGeom prst="rect">
            <a:avLst/>
          </a:prstGeom>
          <a:noFill/>
          <a:ln w="9525">
            <a:noFill/>
            <a:miter lim="800000"/>
            <a:headEnd/>
            <a:tailEnd/>
          </a:ln>
          <a:effectLst/>
        </p:spPr>
        <p:txBody>
          <a:bodyPr wrap="none">
            <a:spAutoFit/>
          </a:bodyPr>
          <a:lstStyle/>
          <a:p>
            <a:r>
              <a:rPr lang="en-US" sz="1200" dirty="0"/>
              <a:t>- -</a:t>
            </a:r>
          </a:p>
        </p:txBody>
      </p:sp>
      <p:sp>
        <p:nvSpPr>
          <p:cNvPr id="52" name="Text Box 48"/>
          <p:cNvSpPr txBox="1">
            <a:spLocks noChangeArrowheads="1"/>
          </p:cNvSpPr>
          <p:nvPr/>
        </p:nvSpPr>
        <p:spPr bwMode="auto">
          <a:xfrm>
            <a:off x="6362700" y="4311650"/>
            <a:ext cx="552652" cy="276999"/>
          </a:xfrm>
          <a:prstGeom prst="rect">
            <a:avLst/>
          </a:prstGeom>
          <a:noFill/>
          <a:ln w="9525">
            <a:noFill/>
            <a:miter lim="800000"/>
            <a:headEnd/>
            <a:tailEnd/>
          </a:ln>
          <a:effectLst/>
        </p:spPr>
        <p:txBody>
          <a:bodyPr wrap="none">
            <a:spAutoFit/>
          </a:bodyPr>
          <a:lstStyle/>
          <a:p>
            <a:r>
              <a:rPr lang="en-US" sz="1200" dirty="0"/>
              <a:t>-</a:t>
            </a:r>
            <a:r>
              <a:rPr lang="en-US" sz="1200" dirty="0" err="1"/>
              <a:t>y</a:t>
            </a:r>
            <a:r>
              <a:rPr lang="en-US" sz="1200" baseline="-25000" dirty="0" err="1"/>
              <a:t>a</a:t>
            </a:r>
            <a:r>
              <a:rPr lang="en-US" sz="1200" dirty="0"/>
              <a:t> -</a:t>
            </a:r>
            <a:r>
              <a:rPr lang="en-US" sz="1200" dirty="0" err="1"/>
              <a:t>y</a:t>
            </a:r>
            <a:r>
              <a:rPr lang="en-US" sz="1200" baseline="-25000" dirty="0" err="1"/>
              <a:t>b</a:t>
            </a:r>
            <a:endParaRPr lang="en-US" sz="1200" dirty="0"/>
          </a:p>
        </p:txBody>
      </p:sp>
      <p:sp>
        <p:nvSpPr>
          <p:cNvPr id="56" name="Text Box 52"/>
          <p:cNvSpPr txBox="1">
            <a:spLocks noChangeArrowheads="1"/>
          </p:cNvSpPr>
          <p:nvPr/>
        </p:nvSpPr>
        <p:spPr bwMode="auto">
          <a:xfrm>
            <a:off x="6858000" y="3657600"/>
            <a:ext cx="547842" cy="276999"/>
          </a:xfrm>
          <a:prstGeom prst="rect">
            <a:avLst/>
          </a:prstGeom>
          <a:noFill/>
          <a:ln w="9525">
            <a:noFill/>
            <a:miter lim="800000"/>
            <a:headEnd/>
            <a:tailEnd/>
          </a:ln>
          <a:effectLst/>
        </p:spPr>
        <p:txBody>
          <a:bodyPr wrap="none">
            <a:spAutoFit/>
          </a:bodyPr>
          <a:lstStyle/>
          <a:p>
            <a:r>
              <a:rPr lang="en-US" sz="1200" dirty="0"/>
              <a:t>-</a:t>
            </a:r>
            <a:r>
              <a:rPr lang="en-US" sz="1200" dirty="0" err="1"/>
              <a:t>y</a:t>
            </a:r>
            <a:r>
              <a:rPr lang="en-US" sz="1200" baseline="-25000" dirty="0" err="1"/>
              <a:t>a</a:t>
            </a:r>
            <a:r>
              <a:rPr lang="en-US" sz="1200" dirty="0" err="1"/>
              <a:t>+y</a:t>
            </a:r>
            <a:r>
              <a:rPr lang="en-US" sz="1200" baseline="-25000" dirty="0" err="1"/>
              <a:t>b</a:t>
            </a:r>
            <a:endParaRPr lang="en-US" sz="1200" baseline="-25000" dirty="0"/>
          </a:p>
        </p:txBody>
      </p:sp>
      <p:sp>
        <p:nvSpPr>
          <p:cNvPr id="60" name="Text Box 65"/>
          <p:cNvSpPr txBox="1">
            <a:spLocks noChangeArrowheads="1"/>
          </p:cNvSpPr>
          <p:nvPr/>
        </p:nvSpPr>
        <p:spPr bwMode="auto">
          <a:xfrm>
            <a:off x="6781800" y="5410200"/>
            <a:ext cx="600742" cy="276999"/>
          </a:xfrm>
          <a:prstGeom prst="rect">
            <a:avLst/>
          </a:prstGeom>
          <a:noFill/>
          <a:ln w="9525">
            <a:noFill/>
            <a:miter lim="800000"/>
            <a:headEnd/>
            <a:tailEnd/>
          </a:ln>
          <a:effectLst/>
        </p:spPr>
        <p:txBody>
          <a:bodyPr wrap="none">
            <a:spAutoFit/>
          </a:bodyPr>
          <a:lstStyle/>
          <a:p>
            <a:r>
              <a:rPr lang="en-US" sz="1200" dirty="0"/>
              <a:t>+</a:t>
            </a:r>
            <a:r>
              <a:rPr lang="en-US" sz="1200" dirty="0" err="1"/>
              <a:t>y</a:t>
            </a:r>
            <a:r>
              <a:rPr lang="en-US" sz="1200" baseline="-25000" dirty="0" err="1"/>
              <a:t>a</a:t>
            </a:r>
            <a:r>
              <a:rPr lang="en-US" sz="1200" baseline="-25000" dirty="0"/>
              <a:t> </a:t>
            </a:r>
            <a:r>
              <a:rPr lang="en-US" sz="1200" dirty="0"/>
              <a:t>+</a:t>
            </a:r>
            <a:r>
              <a:rPr lang="en-US" sz="1200" dirty="0" err="1"/>
              <a:t>y</a:t>
            </a:r>
            <a:r>
              <a:rPr lang="en-US" sz="1200" baseline="-25000" dirty="0" err="1"/>
              <a:t>b</a:t>
            </a:r>
            <a:endParaRPr lang="en-US" sz="1200" dirty="0"/>
          </a:p>
        </p:txBody>
      </p:sp>
      <p:sp>
        <p:nvSpPr>
          <p:cNvPr id="68" name="Text Box 74"/>
          <p:cNvSpPr txBox="1">
            <a:spLocks noChangeArrowheads="1"/>
          </p:cNvSpPr>
          <p:nvPr/>
        </p:nvSpPr>
        <p:spPr bwMode="auto">
          <a:xfrm>
            <a:off x="6265862" y="1819275"/>
            <a:ext cx="2168525" cy="366713"/>
          </a:xfrm>
          <a:prstGeom prst="rect">
            <a:avLst/>
          </a:prstGeom>
          <a:noFill/>
          <a:ln w="9525">
            <a:noFill/>
            <a:miter lim="800000"/>
            <a:headEnd/>
            <a:tailEnd/>
          </a:ln>
          <a:effectLst/>
        </p:spPr>
        <p:txBody>
          <a:bodyPr>
            <a:spAutoFit/>
          </a:bodyPr>
          <a:lstStyle/>
          <a:p>
            <a:pPr>
              <a:spcBef>
                <a:spcPct val="50000"/>
              </a:spcBef>
            </a:pPr>
            <a:r>
              <a:rPr lang="en-US" b="1"/>
              <a:t>State Diagram</a:t>
            </a:r>
          </a:p>
        </p:txBody>
      </p:sp>
      <p:sp>
        <p:nvSpPr>
          <p:cNvPr id="74" name="Text Box 7"/>
          <p:cNvSpPr txBox="1">
            <a:spLocks noChangeArrowheads="1"/>
          </p:cNvSpPr>
          <p:nvPr/>
        </p:nvSpPr>
        <p:spPr bwMode="auto">
          <a:xfrm>
            <a:off x="3498850" y="1820863"/>
            <a:ext cx="381000" cy="366712"/>
          </a:xfrm>
          <a:prstGeom prst="rect">
            <a:avLst/>
          </a:prstGeom>
          <a:noFill/>
          <a:ln w="9525">
            <a:noFill/>
            <a:miter lim="800000"/>
            <a:headEnd/>
            <a:tailEnd/>
          </a:ln>
          <a:effectLst/>
        </p:spPr>
        <p:txBody>
          <a:bodyPr>
            <a:spAutoFit/>
          </a:bodyPr>
          <a:lstStyle/>
          <a:p>
            <a:r>
              <a:rPr lang="en-US"/>
              <a:t>     </a:t>
            </a:r>
          </a:p>
        </p:txBody>
      </p:sp>
      <p:sp>
        <p:nvSpPr>
          <p:cNvPr id="76" name="Text Box 9"/>
          <p:cNvSpPr txBox="1">
            <a:spLocks noChangeArrowheads="1"/>
          </p:cNvSpPr>
          <p:nvPr/>
        </p:nvSpPr>
        <p:spPr bwMode="auto">
          <a:xfrm>
            <a:off x="3194050" y="2811463"/>
            <a:ext cx="320675" cy="366712"/>
          </a:xfrm>
          <a:prstGeom prst="rect">
            <a:avLst/>
          </a:prstGeom>
          <a:noFill/>
          <a:ln w="9525">
            <a:noFill/>
            <a:miter lim="800000"/>
            <a:headEnd/>
            <a:tailEnd/>
          </a:ln>
          <a:effectLst/>
        </p:spPr>
        <p:txBody>
          <a:bodyPr>
            <a:spAutoFit/>
          </a:bodyPr>
          <a:lstStyle/>
          <a:p>
            <a:r>
              <a:rPr lang="en-US"/>
              <a:t> </a:t>
            </a:r>
          </a:p>
        </p:txBody>
      </p:sp>
      <p:sp>
        <p:nvSpPr>
          <p:cNvPr id="78" name="Text Box 11"/>
          <p:cNvSpPr txBox="1">
            <a:spLocks noChangeArrowheads="1"/>
          </p:cNvSpPr>
          <p:nvPr/>
        </p:nvSpPr>
        <p:spPr bwMode="auto">
          <a:xfrm>
            <a:off x="4179888" y="3040063"/>
            <a:ext cx="184150" cy="366712"/>
          </a:xfrm>
          <a:prstGeom prst="rect">
            <a:avLst/>
          </a:prstGeom>
          <a:noFill/>
          <a:ln w="9525">
            <a:noFill/>
            <a:miter lim="800000"/>
            <a:headEnd/>
            <a:tailEnd/>
          </a:ln>
          <a:effectLst/>
        </p:spPr>
        <p:txBody>
          <a:bodyPr wrap="none">
            <a:spAutoFit/>
          </a:bodyPr>
          <a:lstStyle/>
          <a:p>
            <a:endParaRPr lang="en-US"/>
          </a:p>
        </p:txBody>
      </p:sp>
      <p:sp>
        <p:nvSpPr>
          <p:cNvPr id="79" name="Text Box 12"/>
          <p:cNvSpPr txBox="1">
            <a:spLocks noChangeArrowheads="1"/>
          </p:cNvSpPr>
          <p:nvPr/>
        </p:nvSpPr>
        <p:spPr bwMode="auto">
          <a:xfrm>
            <a:off x="3498850" y="3116263"/>
            <a:ext cx="320675" cy="366712"/>
          </a:xfrm>
          <a:prstGeom prst="rect">
            <a:avLst/>
          </a:prstGeom>
          <a:noFill/>
          <a:ln w="9525">
            <a:noFill/>
            <a:miter lim="800000"/>
            <a:headEnd/>
            <a:tailEnd/>
          </a:ln>
          <a:effectLst/>
        </p:spPr>
        <p:txBody>
          <a:bodyPr>
            <a:spAutoFit/>
          </a:bodyPr>
          <a:lstStyle/>
          <a:p>
            <a:r>
              <a:rPr lang="en-US"/>
              <a:t> </a:t>
            </a:r>
          </a:p>
        </p:txBody>
      </p:sp>
      <p:sp>
        <p:nvSpPr>
          <p:cNvPr id="80" name="Text Box 13"/>
          <p:cNvSpPr txBox="1">
            <a:spLocks noChangeArrowheads="1"/>
          </p:cNvSpPr>
          <p:nvPr/>
        </p:nvSpPr>
        <p:spPr bwMode="auto">
          <a:xfrm>
            <a:off x="3581400" y="2971800"/>
            <a:ext cx="420688" cy="366712"/>
          </a:xfrm>
          <a:prstGeom prst="rect">
            <a:avLst/>
          </a:prstGeom>
          <a:noFill/>
          <a:ln w="9525">
            <a:noFill/>
            <a:miter lim="800000"/>
            <a:headEnd/>
            <a:tailEnd/>
          </a:ln>
          <a:effectLst/>
        </p:spPr>
        <p:txBody>
          <a:bodyPr>
            <a:spAutoFit/>
          </a:bodyPr>
          <a:lstStyle/>
          <a:p>
            <a:r>
              <a:rPr lang="en-US"/>
              <a:t> </a:t>
            </a:r>
          </a:p>
        </p:txBody>
      </p:sp>
      <p:sp>
        <p:nvSpPr>
          <p:cNvPr id="81" name="Text Box 14"/>
          <p:cNvSpPr txBox="1">
            <a:spLocks noChangeArrowheads="1"/>
          </p:cNvSpPr>
          <p:nvPr/>
        </p:nvSpPr>
        <p:spPr bwMode="auto">
          <a:xfrm>
            <a:off x="3803650" y="2963863"/>
            <a:ext cx="339725" cy="366712"/>
          </a:xfrm>
          <a:prstGeom prst="rect">
            <a:avLst/>
          </a:prstGeom>
          <a:noFill/>
          <a:ln w="9525">
            <a:noFill/>
            <a:miter lim="800000"/>
            <a:headEnd/>
            <a:tailEnd/>
          </a:ln>
          <a:effectLst/>
        </p:spPr>
        <p:txBody>
          <a:bodyPr>
            <a:spAutoFit/>
          </a:bodyPr>
          <a:lstStyle/>
          <a:p>
            <a:r>
              <a:rPr lang="en-US"/>
              <a:t> </a:t>
            </a:r>
          </a:p>
        </p:txBody>
      </p:sp>
      <p:sp>
        <p:nvSpPr>
          <p:cNvPr id="82" name="Text Box 15"/>
          <p:cNvSpPr txBox="1">
            <a:spLocks noChangeArrowheads="1"/>
          </p:cNvSpPr>
          <p:nvPr/>
        </p:nvSpPr>
        <p:spPr bwMode="auto">
          <a:xfrm>
            <a:off x="3330575" y="2924175"/>
            <a:ext cx="184150" cy="366713"/>
          </a:xfrm>
          <a:prstGeom prst="rect">
            <a:avLst/>
          </a:prstGeom>
          <a:noFill/>
          <a:ln w="9525">
            <a:noFill/>
            <a:miter lim="800000"/>
            <a:headEnd/>
            <a:tailEnd/>
          </a:ln>
          <a:effectLst/>
        </p:spPr>
        <p:txBody>
          <a:bodyPr wrap="none">
            <a:spAutoFit/>
          </a:bodyPr>
          <a:lstStyle/>
          <a:p>
            <a:endParaRPr lang="en-US"/>
          </a:p>
        </p:txBody>
      </p:sp>
      <p:sp>
        <p:nvSpPr>
          <p:cNvPr id="84" name="Text Box 17"/>
          <p:cNvSpPr txBox="1">
            <a:spLocks noChangeArrowheads="1"/>
          </p:cNvSpPr>
          <p:nvPr/>
        </p:nvSpPr>
        <p:spPr bwMode="auto">
          <a:xfrm>
            <a:off x="3743325" y="2963863"/>
            <a:ext cx="322263" cy="366712"/>
          </a:xfrm>
          <a:prstGeom prst="rect">
            <a:avLst/>
          </a:prstGeom>
          <a:noFill/>
          <a:ln w="9525">
            <a:noFill/>
            <a:miter lim="800000"/>
            <a:headEnd/>
            <a:tailEnd/>
          </a:ln>
          <a:effectLst/>
        </p:spPr>
        <p:txBody>
          <a:bodyPr>
            <a:spAutoFit/>
          </a:bodyPr>
          <a:lstStyle/>
          <a:p>
            <a:endParaRPr lang="en-US"/>
          </a:p>
        </p:txBody>
      </p:sp>
      <p:sp>
        <p:nvSpPr>
          <p:cNvPr id="85" name="Text Box 18"/>
          <p:cNvSpPr txBox="1">
            <a:spLocks noChangeArrowheads="1"/>
          </p:cNvSpPr>
          <p:nvPr/>
        </p:nvSpPr>
        <p:spPr bwMode="auto">
          <a:xfrm>
            <a:off x="3956050" y="2887663"/>
            <a:ext cx="473075" cy="366712"/>
          </a:xfrm>
          <a:prstGeom prst="rect">
            <a:avLst/>
          </a:prstGeom>
          <a:noFill/>
          <a:ln w="9525">
            <a:noFill/>
            <a:miter lim="800000"/>
            <a:headEnd/>
            <a:tailEnd/>
          </a:ln>
          <a:effectLst/>
        </p:spPr>
        <p:txBody>
          <a:bodyPr>
            <a:spAutoFit/>
          </a:bodyPr>
          <a:lstStyle/>
          <a:p>
            <a:endParaRPr lang="en-US"/>
          </a:p>
        </p:txBody>
      </p:sp>
      <p:sp>
        <p:nvSpPr>
          <p:cNvPr id="88" name="Line 21"/>
          <p:cNvSpPr>
            <a:spLocks noChangeShapeType="1"/>
          </p:cNvSpPr>
          <p:nvPr/>
        </p:nvSpPr>
        <p:spPr bwMode="auto">
          <a:xfrm flipH="1">
            <a:off x="4419600" y="1828800"/>
            <a:ext cx="762000" cy="0"/>
          </a:xfrm>
          <a:prstGeom prst="line">
            <a:avLst/>
          </a:prstGeom>
          <a:noFill/>
          <a:ln w="9525">
            <a:solidFill>
              <a:schemeClr val="tx1"/>
            </a:solidFill>
            <a:round/>
            <a:headEnd/>
            <a:tailEnd type="triangle" w="med" len="med"/>
          </a:ln>
          <a:effectLst/>
        </p:spPr>
        <p:txBody>
          <a:bodyPr/>
          <a:lstStyle/>
          <a:p>
            <a:endParaRPr lang="en-US"/>
          </a:p>
        </p:txBody>
      </p:sp>
      <p:sp>
        <p:nvSpPr>
          <p:cNvPr id="89" name="Line 22"/>
          <p:cNvSpPr>
            <a:spLocks noChangeShapeType="1"/>
          </p:cNvSpPr>
          <p:nvPr/>
        </p:nvSpPr>
        <p:spPr bwMode="auto">
          <a:xfrm>
            <a:off x="3727450" y="2811463"/>
            <a:ext cx="0" cy="0"/>
          </a:xfrm>
          <a:prstGeom prst="line">
            <a:avLst/>
          </a:prstGeom>
          <a:noFill/>
          <a:ln w="9525">
            <a:solidFill>
              <a:schemeClr val="tx1"/>
            </a:solidFill>
            <a:round/>
            <a:headEnd/>
            <a:tailEnd type="triangle" w="med" len="med"/>
          </a:ln>
          <a:effectLst/>
        </p:spPr>
        <p:txBody>
          <a:bodyPr/>
          <a:lstStyle/>
          <a:p>
            <a:endParaRPr lang="en-US"/>
          </a:p>
        </p:txBody>
      </p:sp>
      <p:sp>
        <p:nvSpPr>
          <p:cNvPr id="90" name="Line 23"/>
          <p:cNvSpPr>
            <a:spLocks noChangeShapeType="1"/>
          </p:cNvSpPr>
          <p:nvPr/>
        </p:nvSpPr>
        <p:spPr bwMode="auto">
          <a:xfrm>
            <a:off x="1676400" y="2057400"/>
            <a:ext cx="0" cy="228600"/>
          </a:xfrm>
          <a:prstGeom prst="line">
            <a:avLst/>
          </a:prstGeom>
          <a:noFill/>
          <a:ln w="9525">
            <a:solidFill>
              <a:schemeClr val="tx1"/>
            </a:solidFill>
            <a:round/>
            <a:headEnd/>
            <a:tailEnd type="triangle" w="med" len="med"/>
          </a:ln>
          <a:effectLst/>
        </p:spPr>
        <p:txBody>
          <a:bodyPr/>
          <a:lstStyle/>
          <a:p>
            <a:endParaRPr lang="en-US"/>
          </a:p>
        </p:txBody>
      </p:sp>
      <p:sp>
        <p:nvSpPr>
          <p:cNvPr id="91" name="Line 24"/>
          <p:cNvSpPr>
            <a:spLocks noChangeShapeType="1"/>
          </p:cNvSpPr>
          <p:nvPr/>
        </p:nvSpPr>
        <p:spPr bwMode="auto">
          <a:xfrm flipH="1">
            <a:off x="2736850" y="1820863"/>
            <a:ext cx="457200" cy="0"/>
          </a:xfrm>
          <a:prstGeom prst="line">
            <a:avLst/>
          </a:prstGeom>
          <a:noFill/>
          <a:ln w="9525">
            <a:solidFill>
              <a:schemeClr val="tx1"/>
            </a:solidFill>
            <a:round/>
            <a:headEnd/>
            <a:tailEnd/>
          </a:ln>
          <a:effectLst/>
        </p:spPr>
        <p:txBody>
          <a:bodyPr/>
          <a:lstStyle/>
          <a:p>
            <a:endParaRPr lang="en-US"/>
          </a:p>
        </p:txBody>
      </p:sp>
      <p:sp>
        <p:nvSpPr>
          <p:cNvPr id="93" name="Line 26"/>
          <p:cNvSpPr>
            <a:spLocks noChangeShapeType="1"/>
          </p:cNvSpPr>
          <p:nvPr/>
        </p:nvSpPr>
        <p:spPr bwMode="auto">
          <a:xfrm flipH="1">
            <a:off x="2355850" y="1820863"/>
            <a:ext cx="381000" cy="609600"/>
          </a:xfrm>
          <a:prstGeom prst="line">
            <a:avLst/>
          </a:prstGeom>
          <a:noFill/>
          <a:ln w="9525">
            <a:solidFill>
              <a:schemeClr val="tx1"/>
            </a:solidFill>
            <a:round/>
            <a:headEnd/>
            <a:tailEnd type="triangle" w="med" len="med"/>
          </a:ln>
          <a:effectLst/>
        </p:spPr>
        <p:txBody>
          <a:bodyPr/>
          <a:lstStyle/>
          <a:p>
            <a:endParaRPr lang="en-US"/>
          </a:p>
        </p:txBody>
      </p:sp>
      <p:sp>
        <p:nvSpPr>
          <p:cNvPr id="94" name="Line 27"/>
          <p:cNvSpPr>
            <a:spLocks noChangeShapeType="1"/>
          </p:cNvSpPr>
          <p:nvPr/>
        </p:nvSpPr>
        <p:spPr bwMode="auto">
          <a:xfrm flipH="1" flipV="1">
            <a:off x="2362200" y="2590800"/>
            <a:ext cx="381000" cy="533400"/>
          </a:xfrm>
          <a:prstGeom prst="line">
            <a:avLst/>
          </a:prstGeom>
          <a:noFill/>
          <a:ln w="9525">
            <a:solidFill>
              <a:schemeClr val="tx1"/>
            </a:solidFill>
            <a:round/>
            <a:headEnd/>
            <a:tailEnd type="triangle" w="med" len="med"/>
          </a:ln>
          <a:effectLst/>
        </p:spPr>
        <p:txBody>
          <a:bodyPr/>
          <a:lstStyle/>
          <a:p>
            <a:endParaRPr lang="en-US"/>
          </a:p>
        </p:txBody>
      </p:sp>
      <p:sp>
        <p:nvSpPr>
          <p:cNvPr id="96" name="Text Box 29"/>
          <p:cNvSpPr txBox="1">
            <a:spLocks noChangeArrowheads="1"/>
          </p:cNvSpPr>
          <p:nvPr/>
        </p:nvSpPr>
        <p:spPr bwMode="auto">
          <a:xfrm>
            <a:off x="6248400" y="1143000"/>
            <a:ext cx="946150" cy="366712"/>
          </a:xfrm>
          <a:prstGeom prst="rect">
            <a:avLst/>
          </a:prstGeom>
          <a:noFill/>
          <a:ln w="9525">
            <a:noFill/>
            <a:miter lim="800000"/>
            <a:headEnd/>
            <a:tailEnd/>
          </a:ln>
          <a:effectLst/>
        </p:spPr>
        <p:txBody>
          <a:bodyPr wrap="none">
            <a:spAutoFit/>
          </a:bodyPr>
          <a:lstStyle/>
          <a:p>
            <a:r>
              <a:rPr lang="en-US" dirty="0"/>
              <a:t>110101</a:t>
            </a:r>
          </a:p>
        </p:txBody>
      </p:sp>
      <p:sp>
        <p:nvSpPr>
          <p:cNvPr id="99" name="Line 58"/>
          <p:cNvSpPr>
            <a:spLocks noChangeShapeType="1"/>
          </p:cNvSpPr>
          <p:nvPr/>
        </p:nvSpPr>
        <p:spPr bwMode="auto">
          <a:xfrm flipH="1">
            <a:off x="4876800" y="2514600"/>
            <a:ext cx="692150" cy="0"/>
          </a:xfrm>
          <a:prstGeom prst="line">
            <a:avLst/>
          </a:prstGeom>
          <a:noFill/>
          <a:ln w="9525">
            <a:solidFill>
              <a:schemeClr val="tx1"/>
            </a:solidFill>
            <a:round/>
            <a:headEnd/>
            <a:tailEnd type="triangle" w="med" len="med"/>
          </a:ln>
          <a:effectLst/>
        </p:spPr>
        <p:txBody>
          <a:bodyPr/>
          <a:lstStyle/>
          <a:p>
            <a:endParaRPr lang="en-US"/>
          </a:p>
        </p:txBody>
      </p:sp>
      <p:sp>
        <p:nvSpPr>
          <p:cNvPr id="101" name="Line 60"/>
          <p:cNvSpPr>
            <a:spLocks noChangeShapeType="1"/>
          </p:cNvSpPr>
          <p:nvPr/>
        </p:nvSpPr>
        <p:spPr bwMode="auto">
          <a:xfrm flipH="1">
            <a:off x="3810000" y="2514600"/>
            <a:ext cx="685800" cy="0"/>
          </a:xfrm>
          <a:prstGeom prst="line">
            <a:avLst/>
          </a:prstGeom>
          <a:noFill/>
          <a:ln w="9525">
            <a:solidFill>
              <a:schemeClr val="tx1"/>
            </a:solidFill>
            <a:round/>
            <a:headEnd/>
            <a:tailEnd type="triangle" w="med" len="med"/>
          </a:ln>
          <a:effectLst/>
        </p:spPr>
        <p:txBody>
          <a:bodyPr/>
          <a:lstStyle/>
          <a:p>
            <a:endParaRPr lang="en-US"/>
          </a:p>
        </p:txBody>
      </p:sp>
      <p:sp>
        <p:nvSpPr>
          <p:cNvPr id="104" name="Line 63"/>
          <p:cNvSpPr>
            <a:spLocks noChangeShapeType="1"/>
          </p:cNvSpPr>
          <p:nvPr/>
        </p:nvSpPr>
        <p:spPr bwMode="auto">
          <a:xfrm flipH="1">
            <a:off x="1143000" y="2514600"/>
            <a:ext cx="344487" cy="0"/>
          </a:xfrm>
          <a:prstGeom prst="line">
            <a:avLst/>
          </a:prstGeom>
          <a:noFill/>
          <a:ln w="9525">
            <a:solidFill>
              <a:schemeClr val="tx1"/>
            </a:solidFill>
            <a:round/>
            <a:headEnd/>
            <a:tailEnd type="triangle" w="med" len="med"/>
          </a:ln>
          <a:effectLst/>
        </p:spPr>
        <p:txBody>
          <a:bodyPr/>
          <a:lstStyle/>
          <a:p>
            <a:endParaRPr lang="en-US"/>
          </a:p>
        </p:txBody>
      </p:sp>
      <p:sp>
        <p:nvSpPr>
          <p:cNvPr id="110" name="Oval 109"/>
          <p:cNvSpPr/>
          <p:nvPr/>
        </p:nvSpPr>
        <p:spPr>
          <a:xfrm>
            <a:off x="1524000" y="22860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sp>
        <p:nvSpPr>
          <p:cNvPr id="111" name="Oval 110"/>
          <p:cNvSpPr/>
          <p:nvPr/>
        </p:nvSpPr>
        <p:spPr>
          <a:xfrm>
            <a:off x="4114800" y="16002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x</a:t>
            </a:r>
          </a:p>
        </p:txBody>
      </p:sp>
      <p:sp>
        <p:nvSpPr>
          <p:cNvPr id="112" name="Oval 111"/>
          <p:cNvSpPr/>
          <p:nvPr/>
        </p:nvSpPr>
        <p:spPr>
          <a:xfrm>
            <a:off x="3048000" y="16002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x</a:t>
            </a:r>
          </a:p>
        </p:txBody>
      </p:sp>
      <p:sp>
        <p:nvSpPr>
          <p:cNvPr id="113" name="Oval 112"/>
          <p:cNvSpPr/>
          <p:nvPr/>
        </p:nvSpPr>
        <p:spPr>
          <a:xfrm>
            <a:off x="3048000" y="28956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x</a:t>
            </a:r>
          </a:p>
        </p:txBody>
      </p:sp>
      <p:sp>
        <p:nvSpPr>
          <p:cNvPr id="114" name="Flowchart: Delay 113"/>
          <p:cNvSpPr/>
          <p:nvPr/>
        </p:nvSpPr>
        <p:spPr>
          <a:xfrm rot="10800000">
            <a:off x="3429000" y="2362200"/>
            <a:ext cx="381000" cy="384048"/>
          </a:xfrm>
          <a:prstGeom prst="flowChartDelay">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lowchart: Delay 114"/>
          <p:cNvSpPr/>
          <p:nvPr/>
        </p:nvSpPr>
        <p:spPr>
          <a:xfrm rot="10800000">
            <a:off x="4495800" y="2362200"/>
            <a:ext cx="381000" cy="384048"/>
          </a:xfrm>
          <a:prstGeom prst="flowChartDelay">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1" name="Straight Connector 120"/>
          <p:cNvCxnSpPr/>
          <p:nvPr/>
        </p:nvCxnSpPr>
        <p:spPr>
          <a:xfrm rot="10800000">
            <a:off x="2743200" y="3124200"/>
            <a:ext cx="304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3" name="Straight Arrow Connector 122"/>
          <p:cNvCxnSpPr/>
          <p:nvPr/>
        </p:nvCxnSpPr>
        <p:spPr>
          <a:xfrm>
            <a:off x="6172200" y="4495800"/>
            <a:ext cx="229394" cy="79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8" name="Straight Arrow Connector 127"/>
          <p:cNvCxnSpPr/>
          <p:nvPr/>
        </p:nvCxnSpPr>
        <p:spPr>
          <a:xfrm rot="10800000">
            <a:off x="3429000" y="1828800"/>
            <a:ext cx="6858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0" name="Straight Arrow Connector 129"/>
          <p:cNvCxnSpPr/>
          <p:nvPr/>
        </p:nvCxnSpPr>
        <p:spPr>
          <a:xfrm rot="10800000">
            <a:off x="3429000" y="3124200"/>
            <a:ext cx="17526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a:stCxn id="88" idx="0"/>
          </p:cNvCxnSpPr>
          <p:nvPr/>
        </p:nvCxnSpPr>
        <p:spPr>
          <a:xfrm rot="5400000">
            <a:off x="4533900" y="2476500"/>
            <a:ext cx="1295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3" name="Straight Arrow Connector 152"/>
          <p:cNvCxnSpPr/>
          <p:nvPr/>
        </p:nvCxnSpPr>
        <p:spPr>
          <a:xfrm rot="5400000" flipH="1" flipV="1">
            <a:off x="2934494" y="2247106"/>
            <a:ext cx="5334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5" name="Straight Arrow Connector 154"/>
          <p:cNvCxnSpPr/>
          <p:nvPr/>
        </p:nvCxnSpPr>
        <p:spPr>
          <a:xfrm rot="5400000">
            <a:off x="2934494" y="2628106"/>
            <a:ext cx="5334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6" name="TextBox 155"/>
          <p:cNvSpPr txBox="1"/>
          <p:nvPr/>
        </p:nvSpPr>
        <p:spPr>
          <a:xfrm>
            <a:off x="1447800" y="1676400"/>
            <a:ext cx="551754" cy="369332"/>
          </a:xfrm>
          <a:prstGeom prst="rect">
            <a:avLst/>
          </a:prstGeom>
          <a:noFill/>
        </p:spPr>
        <p:txBody>
          <a:bodyPr wrap="none" rtlCol="0">
            <a:spAutoFit/>
          </a:bodyPr>
          <a:lstStyle/>
          <a:p>
            <a:r>
              <a:rPr lang="en-US" b="1" dirty="0"/>
              <a:t>n</a:t>
            </a:r>
            <a:r>
              <a:rPr lang="en-US" dirty="0"/>
              <a:t>(k)</a:t>
            </a:r>
          </a:p>
        </p:txBody>
      </p:sp>
      <p:sp>
        <p:nvSpPr>
          <p:cNvPr id="157" name="TextBox 156"/>
          <p:cNvSpPr txBox="1"/>
          <p:nvPr/>
        </p:nvSpPr>
        <p:spPr>
          <a:xfrm>
            <a:off x="5334000" y="2133600"/>
            <a:ext cx="971741" cy="369332"/>
          </a:xfrm>
          <a:prstGeom prst="rect">
            <a:avLst/>
          </a:prstGeom>
          <a:noFill/>
        </p:spPr>
        <p:txBody>
          <a:bodyPr wrap="none" rtlCol="0">
            <a:spAutoFit/>
          </a:bodyPr>
          <a:lstStyle/>
          <a:p>
            <a:r>
              <a:rPr lang="en-US" dirty="0"/>
              <a:t>--+-+-…..</a:t>
            </a:r>
          </a:p>
        </p:txBody>
      </p:sp>
      <p:sp>
        <p:nvSpPr>
          <p:cNvPr id="158" name="TextBox 157"/>
          <p:cNvSpPr txBox="1"/>
          <p:nvPr/>
        </p:nvSpPr>
        <p:spPr>
          <a:xfrm>
            <a:off x="5410200" y="2590800"/>
            <a:ext cx="535724" cy="369332"/>
          </a:xfrm>
          <a:prstGeom prst="rect">
            <a:avLst/>
          </a:prstGeom>
          <a:noFill/>
        </p:spPr>
        <p:txBody>
          <a:bodyPr wrap="none" rtlCol="0">
            <a:spAutoFit/>
          </a:bodyPr>
          <a:lstStyle/>
          <a:p>
            <a:r>
              <a:rPr lang="en-US" b="1" dirty="0"/>
              <a:t>x</a:t>
            </a:r>
            <a:r>
              <a:rPr lang="en-US" dirty="0"/>
              <a:t>(k)</a:t>
            </a:r>
          </a:p>
        </p:txBody>
      </p:sp>
      <p:sp>
        <p:nvSpPr>
          <p:cNvPr id="159" name="TextBox 158"/>
          <p:cNvSpPr txBox="1"/>
          <p:nvPr/>
        </p:nvSpPr>
        <p:spPr>
          <a:xfrm>
            <a:off x="7620000" y="4724400"/>
            <a:ext cx="796885" cy="276999"/>
          </a:xfrm>
          <a:prstGeom prst="rect">
            <a:avLst/>
          </a:prstGeom>
          <a:noFill/>
        </p:spPr>
        <p:txBody>
          <a:bodyPr wrap="none" rtlCol="0">
            <a:spAutoFit/>
          </a:bodyPr>
          <a:lstStyle/>
          <a:p>
            <a:r>
              <a:rPr lang="en-US" sz="1200" dirty="0"/>
              <a:t>States: </a:t>
            </a:r>
            <a:r>
              <a:rPr lang="en-US" sz="1200" dirty="0" err="1"/>
              <a:t>M</a:t>
            </a:r>
            <a:r>
              <a:rPr lang="en-US" sz="1200" baseline="-25000" dirty="0" err="1"/>
              <a:t>j</a:t>
            </a:r>
            <a:endParaRPr lang="en-US" sz="1200" dirty="0"/>
          </a:p>
        </p:txBody>
      </p:sp>
      <p:cxnSp>
        <p:nvCxnSpPr>
          <p:cNvPr id="163" name="Straight Arrow Connector 162"/>
          <p:cNvCxnSpPr/>
          <p:nvPr/>
        </p:nvCxnSpPr>
        <p:spPr>
          <a:xfrm rot="10800000">
            <a:off x="7315200" y="4876800"/>
            <a:ext cx="3048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4" name="TextBox 163"/>
          <p:cNvSpPr txBox="1"/>
          <p:nvPr/>
        </p:nvSpPr>
        <p:spPr>
          <a:xfrm>
            <a:off x="2286000" y="1752600"/>
            <a:ext cx="345929" cy="369332"/>
          </a:xfrm>
          <a:prstGeom prst="rect">
            <a:avLst/>
          </a:prstGeom>
          <a:noFill/>
        </p:spPr>
        <p:txBody>
          <a:bodyPr wrap="none" rtlCol="0">
            <a:spAutoFit/>
          </a:bodyPr>
          <a:lstStyle/>
          <a:p>
            <a:r>
              <a:rPr lang="en-US" dirty="0" err="1"/>
              <a:t>z</a:t>
            </a:r>
            <a:r>
              <a:rPr lang="en-US" baseline="-25000" dirty="0" err="1"/>
              <a:t>a</a:t>
            </a:r>
            <a:endParaRPr lang="en-US" dirty="0"/>
          </a:p>
        </p:txBody>
      </p:sp>
      <p:sp>
        <p:nvSpPr>
          <p:cNvPr id="165" name="TextBox 164"/>
          <p:cNvSpPr txBox="1"/>
          <p:nvPr/>
        </p:nvSpPr>
        <p:spPr>
          <a:xfrm>
            <a:off x="2286000" y="2819400"/>
            <a:ext cx="356188" cy="369332"/>
          </a:xfrm>
          <a:prstGeom prst="rect">
            <a:avLst/>
          </a:prstGeom>
          <a:noFill/>
        </p:spPr>
        <p:txBody>
          <a:bodyPr wrap="none" rtlCol="0">
            <a:spAutoFit/>
          </a:bodyPr>
          <a:lstStyle/>
          <a:p>
            <a:r>
              <a:rPr lang="en-US" dirty="0" err="1"/>
              <a:t>z</a:t>
            </a:r>
            <a:r>
              <a:rPr lang="en-US" baseline="-25000" dirty="0" err="1"/>
              <a:t>b</a:t>
            </a:r>
            <a:endParaRPr lang="en-US" dirty="0"/>
          </a:p>
        </p:txBody>
      </p:sp>
      <p:sp>
        <p:nvSpPr>
          <p:cNvPr id="166" name="TextBox 165"/>
          <p:cNvSpPr txBox="1"/>
          <p:nvPr/>
        </p:nvSpPr>
        <p:spPr>
          <a:xfrm>
            <a:off x="685800" y="2362200"/>
            <a:ext cx="534121" cy="369332"/>
          </a:xfrm>
          <a:prstGeom prst="rect">
            <a:avLst/>
          </a:prstGeom>
          <a:noFill/>
        </p:spPr>
        <p:txBody>
          <a:bodyPr wrap="none" rtlCol="0">
            <a:spAutoFit/>
          </a:bodyPr>
          <a:lstStyle/>
          <a:p>
            <a:r>
              <a:rPr lang="en-US" b="1" dirty="0"/>
              <a:t>y</a:t>
            </a:r>
            <a:r>
              <a:rPr lang="en-US" dirty="0"/>
              <a:t>(k)</a:t>
            </a:r>
          </a:p>
        </p:txBody>
      </p:sp>
      <p:cxnSp>
        <p:nvCxnSpPr>
          <p:cNvPr id="168" name="Straight Arrow Connector 167"/>
          <p:cNvCxnSpPr/>
          <p:nvPr/>
        </p:nvCxnSpPr>
        <p:spPr>
          <a:xfrm rot="10800000">
            <a:off x="3200400" y="2514600"/>
            <a:ext cx="2286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0" name="Straight Arrow Connector 169"/>
          <p:cNvCxnSpPr/>
          <p:nvPr/>
        </p:nvCxnSpPr>
        <p:spPr>
          <a:xfrm rot="10800000">
            <a:off x="1905000" y="2514600"/>
            <a:ext cx="5334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2" name="TextBox 171"/>
          <p:cNvSpPr txBox="1"/>
          <p:nvPr/>
        </p:nvSpPr>
        <p:spPr>
          <a:xfrm>
            <a:off x="6324600" y="3124200"/>
            <a:ext cx="583108" cy="276999"/>
          </a:xfrm>
          <a:prstGeom prst="rect">
            <a:avLst/>
          </a:prstGeom>
          <a:noFill/>
        </p:spPr>
        <p:txBody>
          <a:bodyPr wrap="none" rtlCol="0">
            <a:spAutoFit/>
          </a:bodyPr>
          <a:lstStyle/>
          <a:p>
            <a:r>
              <a:rPr lang="en-US" sz="1200" dirty="0"/>
              <a:t>+</a:t>
            </a:r>
            <a:r>
              <a:rPr lang="en-US" sz="1200" dirty="0" err="1"/>
              <a:t>y</a:t>
            </a:r>
            <a:r>
              <a:rPr lang="en-US" sz="1200" baseline="-25000" dirty="0" err="1"/>
              <a:t>a</a:t>
            </a:r>
            <a:r>
              <a:rPr lang="en-US" sz="1200" dirty="0"/>
              <a:t> -</a:t>
            </a:r>
            <a:r>
              <a:rPr lang="en-US" sz="1200" dirty="0" err="1"/>
              <a:t>y</a:t>
            </a:r>
            <a:r>
              <a:rPr lang="en-US" sz="1200" baseline="-25000" dirty="0" err="1"/>
              <a:t>b</a:t>
            </a:r>
            <a:endParaRPr lang="en-US" sz="1200" dirty="0"/>
          </a:p>
        </p:txBody>
      </p:sp>
      <p:sp>
        <p:nvSpPr>
          <p:cNvPr id="173" name="TextBox 172"/>
          <p:cNvSpPr txBox="1"/>
          <p:nvPr/>
        </p:nvSpPr>
        <p:spPr>
          <a:xfrm>
            <a:off x="6858000" y="2209800"/>
            <a:ext cx="672094" cy="276999"/>
          </a:xfrm>
          <a:prstGeom prst="rect">
            <a:avLst/>
          </a:prstGeom>
          <a:noFill/>
        </p:spPr>
        <p:txBody>
          <a:bodyPr wrap="square" rtlCol="0">
            <a:spAutoFit/>
          </a:bodyPr>
          <a:lstStyle/>
          <a:p>
            <a:r>
              <a:rPr lang="en-US" sz="1200" dirty="0"/>
              <a:t>-</a:t>
            </a:r>
            <a:r>
              <a:rPr lang="en-US" sz="1200" dirty="0" err="1"/>
              <a:t>y</a:t>
            </a:r>
            <a:r>
              <a:rPr lang="en-US" sz="1200" baseline="-25000" dirty="0" err="1"/>
              <a:t>a</a:t>
            </a:r>
            <a:r>
              <a:rPr lang="en-US" sz="1200" dirty="0"/>
              <a:t> +</a:t>
            </a:r>
            <a:r>
              <a:rPr lang="en-US" sz="1200" dirty="0" err="1"/>
              <a:t>y</a:t>
            </a:r>
            <a:r>
              <a:rPr lang="en-US" sz="1200" baseline="-25000" dirty="0" err="1"/>
              <a:t>b</a:t>
            </a:r>
            <a:endParaRPr lang="en-US" sz="1200" dirty="0"/>
          </a:p>
        </p:txBody>
      </p:sp>
      <p:sp>
        <p:nvSpPr>
          <p:cNvPr id="174" name="TextBox 173"/>
          <p:cNvSpPr txBox="1"/>
          <p:nvPr/>
        </p:nvSpPr>
        <p:spPr bwMode="black">
          <a:xfrm>
            <a:off x="1371600" y="4114800"/>
            <a:ext cx="3505200" cy="923330"/>
          </a:xfrm>
          <a:prstGeom prst="rect">
            <a:avLst/>
          </a:prstGeom>
          <a:noFill/>
          <a:ln>
            <a:solidFill>
              <a:schemeClr val="tx1"/>
            </a:solidFill>
          </a:ln>
        </p:spPr>
        <p:txBody>
          <a:bodyPr wrap="square" rtlCol="0">
            <a:spAutoFit/>
          </a:bodyPr>
          <a:lstStyle/>
          <a:p>
            <a:r>
              <a:rPr lang="en-US" dirty="0"/>
              <a:t>     General Decoding Algorithm:</a:t>
            </a:r>
          </a:p>
          <a:p>
            <a:endParaRPr lang="en-US" dirty="0"/>
          </a:p>
          <a:p>
            <a:r>
              <a:rPr lang="en-US" dirty="0"/>
              <a:t>     </a:t>
            </a:r>
            <a:r>
              <a:rPr lang="en-US" dirty="0" err="1"/>
              <a:t>M</a:t>
            </a:r>
            <a:r>
              <a:rPr lang="en-US" baseline="-25000" dirty="0" err="1"/>
              <a:t>j</a:t>
            </a:r>
            <a:r>
              <a:rPr lang="en-US" dirty="0"/>
              <a:t> (k+1) = Max</a:t>
            </a:r>
            <a:r>
              <a:rPr lang="en-US" baseline="-25000" dirty="0"/>
              <a:t>i</a:t>
            </a:r>
            <a:r>
              <a:rPr lang="en-US" dirty="0"/>
              <a:t> [M</a:t>
            </a:r>
            <a:r>
              <a:rPr lang="en-US" baseline="-25000" dirty="0"/>
              <a:t>i </a:t>
            </a:r>
            <a:r>
              <a:rPr lang="en-US" dirty="0"/>
              <a:t>(k) +</a:t>
            </a:r>
            <a:r>
              <a:rPr lang="en-US" dirty="0" err="1"/>
              <a:t>m</a:t>
            </a:r>
            <a:r>
              <a:rPr lang="en-US" baseline="-25000" dirty="0" err="1"/>
              <a:t>ij</a:t>
            </a:r>
            <a:r>
              <a:rPr lang="en-US" dirty="0"/>
              <a:t>(k)]</a:t>
            </a:r>
          </a:p>
        </p:txBody>
      </p:sp>
      <p:sp>
        <p:nvSpPr>
          <p:cNvPr id="176" name="TextBox 175"/>
          <p:cNvSpPr txBox="1"/>
          <p:nvPr/>
        </p:nvSpPr>
        <p:spPr>
          <a:xfrm>
            <a:off x="5181600" y="4343400"/>
            <a:ext cx="1141748" cy="276999"/>
          </a:xfrm>
          <a:prstGeom prst="rect">
            <a:avLst/>
          </a:prstGeom>
          <a:noFill/>
        </p:spPr>
        <p:txBody>
          <a:bodyPr wrap="square" rtlCol="0">
            <a:spAutoFit/>
          </a:bodyPr>
          <a:lstStyle/>
          <a:p>
            <a:r>
              <a:rPr lang="en-US" sz="1200" dirty="0"/>
              <a:t>Branch Metric</a:t>
            </a:r>
          </a:p>
        </p:txBody>
      </p:sp>
      <p:sp>
        <p:nvSpPr>
          <p:cNvPr id="179" name="TextBox 178"/>
          <p:cNvSpPr txBox="1"/>
          <p:nvPr/>
        </p:nvSpPr>
        <p:spPr>
          <a:xfrm>
            <a:off x="1524000" y="5257800"/>
            <a:ext cx="3284938" cy="369332"/>
          </a:xfrm>
          <a:prstGeom prst="rect">
            <a:avLst/>
          </a:prstGeom>
          <a:noFill/>
        </p:spPr>
        <p:txBody>
          <a:bodyPr wrap="none" rtlCol="0">
            <a:spAutoFit/>
          </a:bodyPr>
          <a:lstStyle/>
          <a:p>
            <a:r>
              <a:rPr lang="en-US" dirty="0"/>
              <a:t>( </a:t>
            </a:r>
            <a:r>
              <a:rPr lang="en-US" dirty="0" err="1"/>
              <a:t>m</a:t>
            </a:r>
            <a:r>
              <a:rPr lang="en-US" baseline="-25000" dirty="0" err="1"/>
              <a:t>ij</a:t>
            </a:r>
            <a:r>
              <a:rPr lang="en-US" dirty="0"/>
              <a:t>  = -       if branch </a:t>
            </a:r>
            <a:r>
              <a:rPr lang="en-US" dirty="0" err="1"/>
              <a:t>ij</a:t>
            </a:r>
            <a:r>
              <a:rPr lang="en-US" dirty="0"/>
              <a:t> is missing)</a:t>
            </a:r>
          </a:p>
        </p:txBody>
      </p:sp>
      <p:sp>
        <p:nvSpPr>
          <p:cNvPr id="30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3073"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362200" y="5257800"/>
            <a:ext cx="257175" cy="419100"/>
          </a:xfrm>
          <a:prstGeom prst="rect">
            <a:avLst/>
          </a:prstGeom>
          <a:noFill/>
        </p:spPr>
      </p:pic>
      <p:sp>
        <p:nvSpPr>
          <p:cNvPr id="180" name="Rectangle 179"/>
          <p:cNvSpPr/>
          <p:nvPr/>
        </p:nvSpPr>
        <p:spPr>
          <a:xfrm>
            <a:off x="7391400" y="3124200"/>
            <a:ext cx="583108" cy="276999"/>
          </a:xfrm>
          <a:prstGeom prst="rect">
            <a:avLst/>
          </a:prstGeom>
        </p:spPr>
        <p:txBody>
          <a:bodyPr wrap="none">
            <a:spAutoFit/>
          </a:bodyPr>
          <a:lstStyle/>
          <a:p>
            <a:r>
              <a:rPr lang="en-US" sz="1200" dirty="0"/>
              <a:t>+</a:t>
            </a:r>
            <a:r>
              <a:rPr lang="en-US" sz="1200" dirty="0" err="1"/>
              <a:t>y</a:t>
            </a:r>
            <a:r>
              <a:rPr lang="en-US" sz="1200" baseline="-25000" dirty="0" err="1"/>
              <a:t>a</a:t>
            </a:r>
            <a:r>
              <a:rPr lang="en-US" sz="1200" dirty="0"/>
              <a:t> -</a:t>
            </a:r>
            <a:r>
              <a:rPr lang="en-US" sz="1200" dirty="0" err="1"/>
              <a:t>y</a:t>
            </a:r>
            <a:r>
              <a:rPr lang="en-US" sz="1200" baseline="-25000" dirty="0" err="1"/>
              <a:t>b</a:t>
            </a:r>
            <a:endParaRPr lang="en-US" sz="1200" dirty="0"/>
          </a:p>
        </p:txBody>
      </p:sp>
      <p:sp>
        <p:nvSpPr>
          <p:cNvPr id="181" name="Rectangle 180"/>
          <p:cNvSpPr/>
          <p:nvPr/>
        </p:nvSpPr>
        <p:spPr>
          <a:xfrm>
            <a:off x="6781800" y="4114800"/>
            <a:ext cx="633391" cy="276999"/>
          </a:xfrm>
          <a:prstGeom prst="rect">
            <a:avLst/>
          </a:prstGeom>
        </p:spPr>
        <p:txBody>
          <a:bodyPr wrap="square">
            <a:spAutoFit/>
          </a:bodyPr>
          <a:lstStyle/>
          <a:p>
            <a:r>
              <a:rPr lang="en-US" sz="1200" dirty="0"/>
              <a:t>+</a:t>
            </a:r>
            <a:r>
              <a:rPr lang="en-US" sz="1200" dirty="0" err="1"/>
              <a:t>y</a:t>
            </a:r>
            <a:r>
              <a:rPr lang="en-US" sz="1200" baseline="-25000" dirty="0" err="1"/>
              <a:t>a</a:t>
            </a:r>
            <a:r>
              <a:rPr lang="en-US" sz="1200" baseline="-25000" dirty="0"/>
              <a:t> </a:t>
            </a:r>
            <a:r>
              <a:rPr lang="en-US" sz="1200" dirty="0"/>
              <a:t>+</a:t>
            </a:r>
            <a:r>
              <a:rPr lang="en-US" sz="1200" dirty="0" err="1"/>
              <a:t>y</a:t>
            </a:r>
            <a:r>
              <a:rPr lang="en-US" sz="1200" baseline="-25000" dirty="0" err="1"/>
              <a:t>b</a:t>
            </a:r>
            <a:endParaRPr lang="en-US" sz="1200" dirty="0"/>
          </a:p>
        </p:txBody>
      </p:sp>
      <p:sp>
        <p:nvSpPr>
          <p:cNvPr id="182" name="Rectangle 181"/>
          <p:cNvSpPr/>
          <p:nvPr/>
        </p:nvSpPr>
        <p:spPr>
          <a:xfrm>
            <a:off x="7391400" y="4343400"/>
            <a:ext cx="552652" cy="276999"/>
          </a:xfrm>
          <a:prstGeom prst="rect">
            <a:avLst/>
          </a:prstGeom>
        </p:spPr>
        <p:txBody>
          <a:bodyPr wrap="none">
            <a:spAutoFit/>
          </a:bodyPr>
          <a:lstStyle/>
          <a:p>
            <a:r>
              <a:rPr lang="en-US" sz="1200" dirty="0"/>
              <a:t>-</a:t>
            </a:r>
            <a:r>
              <a:rPr lang="en-US" sz="1200" dirty="0" err="1"/>
              <a:t>y</a:t>
            </a:r>
            <a:r>
              <a:rPr lang="en-US" sz="1200" baseline="-25000" dirty="0" err="1"/>
              <a:t>a</a:t>
            </a:r>
            <a:r>
              <a:rPr lang="en-US" sz="1200" dirty="0"/>
              <a:t> -</a:t>
            </a:r>
            <a:r>
              <a:rPr lang="en-US" sz="1200" dirty="0" err="1"/>
              <a:t>y</a:t>
            </a:r>
            <a:r>
              <a:rPr lang="en-US" sz="1200" baseline="-25000" dirty="0" err="1"/>
              <a:t>b</a:t>
            </a:r>
            <a:endParaRPr lang="en-US" sz="1200" dirty="0"/>
          </a:p>
        </p:txBody>
      </p:sp>
      <p:cxnSp>
        <p:nvCxnSpPr>
          <p:cNvPr id="196" name="Straight Arrow Connector 195"/>
          <p:cNvCxnSpPr/>
          <p:nvPr/>
        </p:nvCxnSpPr>
        <p:spPr>
          <a:xfrm rot="5400000" flipH="1" flipV="1">
            <a:off x="4077494" y="2247106"/>
            <a:ext cx="5334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3" name="TextBox 82"/>
          <p:cNvSpPr txBox="1"/>
          <p:nvPr/>
        </p:nvSpPr>
        <p:spPr>
          <a:xfrm>
            <a:off x="1371600" y="6096000"/>
            <a:ext cx="4858766" cy="369332"/>
          </a:xfrm>
          <a:prstGeom prst="rect">
            <a:avLst/>
          </a:prstGeom>
          <a:noFill/>
        </p:spPr>
        <p:txBody>
          <a:bodyPr wrap="none" rtlCol="0">
            <a:spAutoFit/>
          </a:bodyPr>
          <a:lstStyle/>
          <a:p>
            <a:r>
              <a:rPr lang="en-US" dirty="0"/>
              <a:t>Applies for arbitrary generators even time-varying</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Some Markov Comparisons</a:t>
            </a:r>
          </a:p>
        </p:txBody>
      </p:sp>
      <p:sp>
        <p:nvSpPr>
          <p:cNvPr id="4" name="TextBox 3"/>
          <p:cNvSpPr txBox="1"/>
          <p:nvPr/>
        </p:nvSpPr>
        <p:spPr>
          <a:xfrm>
            <a:off x="1295400" y="1828800"/>
            <a:ext cx="6477000" cy="3139321"/>
          </a:xfrm>
          <a:prstGeom prst="rect">
            <a:avLst/>
          </a:prstGeom>
          <a:noFill/>
        </p:spPr>
        <p:txBody>
          <a:bodyPr wrap="square" rtlCol="0">
            <a:spAutoFit/>
          </a:bodyPr>
          <a:lstStyle/>
          <a:p>
            <a:r>
              <a:rPr lang="en-US" b="1" dirty="0"/>
              <a:t>Processes (Continuous Time and State):</a:t>
            </a:r>
          </a:p>
          <a:p>
            <a:r>
              <a:rPr lang="en-US" dirty="0"/>
              <a:t>Partial differential equation describes evolution of </a:t>
            </a:r>
            <a:r>
              <a:rPr lang="en-US" dirty="0" err="1"/>
              <a:t>pdf</a:t>
            </a:r>
            <a:r>
              <a:rPr lang="en-US" dirty="0"/>
              <a:t> even for nonlinearities, but exact solution only for 1</a:t>
            </a:r>
            <a:r>
              <a:rPr lang="en-US" baseline="30000" dirty="0"/>
              <a:t>st</a:t>
            </a:r>
            <a:r>
              <a:rPr lang="en-US" dirty="0"/>
              <a:t> order systems.</a:t>
            </a:r>
          </a:p>
          <a:p>
            <a:endParaRPr lang="en-US" dirty="0"/>
          </a:p>
          <a:p>
            <a:r>
              <a:rPr lang="en-US" b="1" dirty="0"/>
              <a:t>Sequences (Discrete Time, Continuous State):</a:t>
            </a:r>
          </a:p>
          <a:p>
            <a:r>
              <a:rPr lang="en-US" dirty="0"/>
              <a:t>Least Mean Square Error Linear Estimator (even for time-varying)—</a:t>
            </a:r>
          </a:p>
          <a:p>
            <a:r>
              <a:rPr lang="en-US" dirty="0"/>
              <a:t>Optimum for Gaussian </a:t>
            </a:r>
            <a:r>
              <a:rPr lang="en-US" dirty="0" err="1"/>
              <a:t>i.i.d</a:t>
            </a:r>
            <a:r>
              <a:rPr lang="en-US" dirty="0"/>
              <a:t>. inputs and additive noise </a:t>
            </a:r>
          </a:p>
          <a:p>
            <a:endParaRPr lang="en-US" dirty="0"/>
          </a:p>
          <a:p>
            <a:r>
              <a:rPr lang="en-US" b="1" dirty="0"/>
              <a:t>Chains (Discrete Time, Discrete (Finite) State):</a:t>
            </a:r>
          </a:p>
          <a:p>
            <a:r>
              <a:rPr lang="en-US" dirty="0"/>
              <a:t>Maximum Likelihood  Estimator for arbitrary nonlinear and time-varying systems but independent inputs and noise</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01BAFD-94DD-4890-A3EB-82B430004E3D}"/>
              </a:ext>
            </a:extLst>
          </p:cNvPr>
          <p:cNvSpPr>
            <a:spLocks noGrp="1"/>
          </p:cNvSpPr>
          <p:nvPr>
            <p:ph type="title"/>
          </p:nvPr>
        </p:nvSpPr>
        <p:spPr/>
        <p:txBody>
          <a:bodyPr/>
          <a:lstStyle/>
          <a:p>
            <a:r>
              <a:rPr lang="en-US" dirty="0"/>
              <a:t>Applications and Extensions</a:t>
            </a:r>
          </a:p>
        </p:txBody>
      </p:sp>
      <p:sp>
        <p:nvSpPr>
          <p:cNvPr id="3" name="Content Placeholder 2">
            <a:extLst>
              <a:ext uri="{FF2B5EF4-FFF2-40B4-BE49-F238E27FC236}">
                <a16:creationId xmlns:a16="http://schemas.microsoft.com/office/drawing/2014/main" id="{0A68FBB2-3431-4E41-B80E-61BBA96D9762}"/>
              </a:ext>
            </a:extLst>
          </p:cNvPr>
          <p:cNvSpPr>
            <a:spLocks noGrp="1"/>
          </p:cNvSpPr>
          <p:nvPr>
            <p:ph idx="1"/>
          </p:nvPr>
        </p:nvSpPr>
        <p:spPr>
          <a:xfrm>
            <a:off x="609600" y="2743200"/>
            <a:ext cx="8305800" cy="4373563"/>
          </a:xfrm>
        </p:spPr>
        <p:txBody>
          <a:bodyPr/>
          <a:lstStyle/>
          <a:p>
            <a:r>
              <a:rPr lang="en-US" dirty="0"/>
              <a:t>Speech Recognition</a:t>
            </a:r>
          </a:p>
          <a:p>
            <a:r>
              <a:rPr lang="en-US" dirty="0"/>
              <a:t>Data Recording</a:t>
            </a:r>
          </a:p>
          <a:p>
            <a:r>
              <a:rPr lang="en-US" dirty="0"/>
              <a:t>Search Engines</a:t>
            </a:r>
          </a:p>
          <a:p>
            <a:r>
              <a:rPr lang="en-US" dirty="0"/>
              <a:t>Genome Sequence Alignment</a:t>
            </a:r>
          </a:p>
          <a:p>
            <a:r>
              <a:rPr lang="en-US" dirty="0"/>
              <a:t>Machine Learning</a:t>
            </a:r>
          </a:p>
        </p:txBody>
      </p:sp>
      <p:sp>
        <p:nvSpPr>
          <p:cNvPr id="4" name="TextBox 3">
            <a:extLst>
              <a:ext uri="{FF2B5EF4-FFF2-40B4-BE49-F238E27FC236}">
                <a16:creationId xmlns:a16="http://schemas.microsoft.com/office/drawing/2014/main" id="{93F58C6B-1CB0-41E9-97AF-87B901C95954}"/>
              </a:ext>
            </a:extLst>
          </p:cNvPr>
          <p:cNvSpPr txBox="1"/>
          <p:nvPr/>
        </p:nvSpPr>
        <p:spPr>
          <a:xfrm>
            <a:off x="1752600" y="1663580"/>
            <a:ext cx="6553200" cy="584775"/>
          </a:xfrm>
          <a:prstGeom prst="rect">
            <a:avLst/>
          </a:prstGeom>
          <a:noFill/>
        </p:spPr>
        <p:txBody>
          <a:bodyPr wrap="square" rtlCol="0">
            <a:spAutoFit/>
          </a:bodyPr>
          <a:lstStyle/>
          <a:p>
            <a:r>
              <a:rPr lang="en-US" sz="3200" u="sng" dirty="0"/>
              <a:t>Hidden Markov Model Examples</a:t>
            </a:r>
          </a:p>
        </p:txBody>
      </p:sp>
    </p:spTree>
    <p:extLst>
      <p:ext uri="{BB962C8B-B14F-4D97-AF65-F5344CB8AC3E}">
        <p14:creationId xmlns:p14="http://schemas.microsoft.com/office/powerpoint/2010/main" val="18306694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07213-1610-40B1-9DD9-000EAB7F09B1}"/>
              </a:ext>
            </a:extLst>
          </p:cNvPr>
          <p:cNvSpPr>
            <a:spLocks noGrp="1"/>
          </p:cNvSpPr>
          <p:nvPr>
            <p:ph type="title"/>
          </p:nvPr>
        </p:nvSpPr>
        <p:spPr/>
        <p:txBody>
          <a:bodyPr>
            <a:noAutofit/>
          </a:bodyPr>
          <a:lstStyle/>
          <a:p>
            <a:r>
              <a:rPr lang="en-US" sz="3600" b="1" dirty="0"/>
              <a:t>Entrepreneurial Career</a:t>
            </a:r>
            <a:br>
              <a:rPr lang="en-US" sz="3600" b="1" dirty="0"/>
            </a:br>
            <a:r>
              <a:rPr lang="en-US" sz="3600" b="1" dirty="0"/>
              <a:t>in Telecommunications</a:t>
            </a:r>
          </a:p>
        </p:txBody>
      </p:sp>
      <p:sp>
        <p:nvSpPr>
          <p:cNvPr id="3" name="Content Placeholder 2">
            <a:extLst>
              <a:ext uri="{FF2B5EF4-FFF2-40B4-BE49-F238E27FC236}">
                <a16:creationId xmlns:a16="http://schemas.microsoft.com/office/drawing/2014/main" id="{D4940A97-3FF2-4B89-A2DA-9BCB8F6CADA0}"/>
              </a:ext>
            </a:extLst>
          </p:cNvPr>
          <p:cNvSpPr>
            <a:spLocks noGrp="1"/>
          </p:cNvSpPr>
          <p:nvPr>
            <p:ph idx="1"/>
          </p:nvPr>
        </p:nvSpPr>
        <p:spPr/>
        <p:txBody>
          <a:bodyPr>
            <a:normAutofit lnSpcReduction="10000"/>
          </a:bodyPr>
          <a:lstStyle/>
          <a:p>
            <a:pPr marL="0" indent="0" algn="ctr">
              <a:buNone/>
            </a:pPr>
            <a:endParaRPr lang="en-US" dirty="0"/>
          </a:p>
          <a:p>
            <a:pPr marL="0" indent="0" algn="ctr">
              <a:buNone/>
            </a:pPr>
            <a:r>
              <a:rPr lang="en-US" dirty="0"/>
              <a:t>JPL: the Cold War and Space</a:t>
            </a:r>
          </a:p>
          <a:p>
            <a:pPr marL="0" indent="0" algn="ctr">
              <a:buNone/>
            </a:pPr>
            <a:endParaRPr lang="en-US" dirty="0"/>
          </a:p>
          <a:p>
            <a:pPr marL="0" indent="0" algn="ctr">
              <a:buNone/>
            </a:pPr>
            <a:r>
              <a:rPr lang="en-US" dirty="0" err="1"/>
              <a:t>Linkabit</a:t>
            </a:r>
            <a:r>
              <a:rPr lang="en-US" dirty="0"/>
              <a:t> Corporation: DoD and NASA</a:t>
            </a:r>
          </a:p>
          <a:p>
            <a:pPr marL="0" indent="0" algn="ctr">
              <a:buNone/>
            </a:pPr>
            <a:endParaRPr lang="en-US" dirty="0"/>
          </a:p>
          <a:p>
            <a:pPr marL="0" indent="0" algn="ctr">
              <a:buNone/>
            </a:pPr>
            <a:r>
              <a:rPr lang="en-US" dirty="0"/>
              <a:t>Qualcomm, Inc.: Commercial and Consumer</a:t>
            </a:r>
          </a:p>
          <a:p>
            <a:pPr marL="0" indent="0" algn="ctr">
              <a:buNone/>
            </a:pPr>
            <a:endParaRPr lang="en-US" dirty="0"/>
          </a:p>
          <a:p>
            <a:pPr marL="0" indent="0" algn="ctr">
              <a:buNone/>
            </a:pPr>
            <a:r>
              <a:rPr lang="en-US" b="1" dirty="0"/>
              <a:t>All Exploiting Spread Spectrum</a:t>
            </a:r>
          </a:p>
        </p:txBody>
      </p:sp>
    </p:spTree>
    <p:extLst>
      <p:ext uri="{BB962C8B-B14F-4D97-AF65-F5344CB8AC3E}">
        <p14:creationId xmlns:p14="http://schemas.microsoft.com/office/powerpoint/2010/main" val="8452828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69FA6-E31E-4648-91E7-286E2F7EA21D}"/>
              </a:ext>
            </a:extLst>
          </p:cNvPr>
          <p:cNvSpPr>
            <a:spLocks noGrp="1"/>
          </p:cNvSpPr>
          <p:nvPr>
            <p:ph type="title"/>
          </p:nvPr>
        </p:nvSpPr>
        <p:spPr/>
        <p:txBody>
          <a:bodyPr>
            <a:normAutofit/>
          </a:bodyPr>
          <a:lstStyle/>
          <a:p>
            <a:r>
              <a:rPr lang="en-US" sz="4000" u="sng" dirty="0"/>
              <a:t>Spread Spectrum Purposes</a:t>
            </a:r>
          </a:p>
        </p:txBody>
      </p:sp>
      <p:sp>
        <p:nvSpPr>
          <p:cNvPr id="3" name="Content Placeholder 2">
            <a:extLst>
              <a:ext uri="{FF2B5EF4-FFF2-40B4-BE49-F238E27FC236}">
                <a16:creationId xmlns:a16="http://schemas.microsoft.com/office/drawing/2014/main" id="{54D15980-593E-40C4-9EDE-39EF03AFD417}"/>
              </a:ext>
            </a:extLst>
          </p:cNvPr>
          <p:cNvSpPr>
            <a:spLocks noGrp="1"/>
          </p:cNvSpPr>
          <p:nvPr>
            <p:ph idx="1"/>
          </p:nvPr>
        </p:nvSpPr>
        <p:spPr>
          <a:xfrm>
            <a:off x="457200" y="1905000"/>
            <a:ext cx="8229600" cy="4525963"/>
          </a:xfrm>
        </p:spPr>
        <p:txBody>
          <a:bodyPr/>
          <a:lstStyle/>
          <a:p>
            <a:r>
              <a:rPr lang="en-US" dirty="0"/>
              <a:t>Interference Suppression</a:t>
            </a:r>
          </a:p>
          <a:p>
            <a:endParaRPr lang="en-US" dirty="0"/>
          </a:p>
          <a:p>
            <a:r>
              <a:rPr lang="en-US" dirty="0"/>
              <a:t>Energy Density Reduction</a:t>
            </a:r>
          </a:p>
          <a:p>
            <a:endParaRPr lang="en-US" dirty="0"/>
          </a:p>
          <a:p>
            <a:r>
              <a:rPr lang="en-US" dirty="0"/>
              <a:t>Ranging—Time Delay Measurement</a:t>
            </a:r>
          </a:p>
        </p:txBody>
      </p:sp>
    </p:spTree>
    <p:extLst>
      <p:ext uri="{BB962C8B-B14F-4D97-AF65-F5344CB8AC3E}">
        <p14:creationId xmlns:p14="http://schemas.microsoft.com/office/powerpoint/2010/main" val="1213374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5206FB06-41FE-4B94-9FA0-3A48D21E02FF}"/>
              </a:ext>
            </a:extLst>
          </p:cNvPr>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15044" t="25291" r="15583" b="13766"/>
          <a:stretch/>
        </p:blipFill>
        <p:spPr>
          <a:xfrm>
            <a:off x="1512190" y="1749600"/>
            <a:ext cx="6272897" cy="4230005"/>
          </a:xfrm>
        </p:spPr>
      </p:pic>
      <p:sp>
        <p:nvSpPr>
          <p:cNvPr id="8" name="TextBox 7">
            <a:extLst>
              <a:ext uri="{FF2B5EF4-FFF2-40B4-BE49-F238E27FC236}">
                <a16:creationId xmlns:a16="http://schemas.microsoft.com/office/drawing/2014/main" id="{F5A580D2-1109-4E9B-A226-9AD965F0047A}"/>
              </a:ext>
            </a:extLst>
          </p:cNvPr>
          <p:cNvSpPr txBox="1"/>
          <p:nvPr/>
        </p:nvSpPr>
        <p:spPr>
          <a:xfrm>
            <a:off x="0" y="970648"/>
            <a:ext cx="9144000" cy="507831"/>
          </a:xfrm>
          <a:prstGeom prst="rect">
            <a:avLst/>
          </a:prstGeom>
          <a:noFill/>
        </p:spPr>
        <p:txBody>
          <a:bodyPr wrap="square" rtlCol="0">
            <a:spAutoFit/>
          </a:bodyPr>
          <a:lstStyle/>
          <a:p>
            <a:pPr algn="ctr"/>
            <a:r>
              <a:rPr lang="en-US" sz="2700" dirty="0"/>
              <a:t>Spread Spectrum Modem</a:t>
            </a:r>
          </a:p>
        </p:txBody>
      </p:sp>
    </p:spTree>
    <p:extLst>
      <p:ext uri="{BB962C8B-B14F-4D97-AF65-F5344CB8AC3E}">
        <p14:creationId xmlns:p14="http://schemas.microsoft.com/office/powerpoint/2010/main" val="33832683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a:extLst>
              <a:ext uri="{FF2B5EF4-FFF2-40B4-BE49-F238E27FC236}">
                <a16:creationId xmlns:a16="http://schemas.microsoft.com/office/drawing/2014/main" id="{03AD57C1-DE3A-4147-8842-5D318776C6AE}"/>
              </a:ext>
            </a:extLst>
          </p:cNvPr>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1016" t="26569" r="2536" b="16784"/>
          <a:stretch/>
        </p:blipFill>
        <p:spPr>
          <a:xfrm>
            <a:off x="381000" y="2438400"/>
            <a:ext cx="8591891" cy="3873574"/>
          </a:xfrm>
        </p:spPr>
      </p:pic>
      <p:sp>
        <p:nvSpPr>
          <p:cNvPr id="3" name="TextBox 2">
            <a:extLst>
              <a:ext uri="{FF2B5EF4-FFF2-40B4-BE49-F238E27FC236}">
                <a16:creationId xmlns:a16="http://schemas.microsoft.com/office/drawing/2014/main" id="{E7878862-88E3-45C5-AD45-76F923913E70}"/>
              </a:ext>
            </a:extLst>
          </p:cNvPr>
          <p:cNvSpPr txBox="1"/>
          <p:nvPr/>
        </p:nvSpPr>
        <p:spPr>
          <a:xfrm>
            <a:off x="0" y="970648"/>
            <a:ext cx="9144000" cy="877163"/>
          </a:xfrm>
          <a:prstGeom prst="rect">
            <a:avLst/>
          </a:prstGeom>
          <a:noFill/>
        </p:spPr>
        <p:txBody>
          <a:bodyPr wrap="square" rtlCol="0">
            <a:spAutoFit/>
          </a:bodyPr>
          <a:lstStyle/>
          <a:p>
            <a:pPr algn="ctr"/>
            <a:r>
              <a:rPr lang="en-US" sz="2700" dirty="0"/>
              <a:t>Linear Shift Register Sequence Generator</a:t>
            </a:r>
          </a:p>
          <a:p>
            <a:pPr algn="ctr"/>
            <a:r>
              <a:rPr lang="en-US" sz="2400" dirty="0"/>
              <a:t>(wideband noise generator)</a:t>
            </a:r>
          </a:p>
        </p:txBody>
      </p:sp>
    </p:spTree>
    <p:extLst>
      <p:ext uri="{BB962C8B-B14F-4D97-AF65-F5344CB8AC3E}">
        <p14:creationId xmlns:p14="http://schemas.microsoft.com/office/powerpoint/2010/main" val="14721482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50835-96B5-46A2-94E8-E043694AAE6B}"/>
              </a:ext>
            </a:extLst>
          </p:cNvPr>
          <p:cNvSpPr>
            <a:spLocks noGrp="1"/>
          </p:cNvSpPr>
          <p:nvPr>
            <p:ph type="title"/>
          </p:nvPr>
        </p:nvSpPr>
        <p:spPr/>
        <p:txBody>
          <a:bodyPr/>
          <a:lstStyle/>
          <a:p>
            <a:r>
              <a:rPr lang="en-US" u="sng" dirty="0"/>
              <a:t>External Influences</a:t>
            </a:r>
          </a:p>
        </p:txBody>
      </p:sp>
      <p:sp>
        <p:nvSpPr>
          <p:cNvPr id="3" name="Content Placeholder 2">
            <a:extLst>
              <a:ext uri="{FF2B5EF4-FFF2-40B4-BE49-F238E27FC236}">
                <a16:creationId xmlns:a16="http://schemas.microsoft.com/office/drawing/2014/main" id="{6263FA12-4FBA-444F-A886-FB0CE2A68879}"/>
              </a:ext>
            </a:extLst>
          </p:cNvPr>
          <p:cNvSpPr>
            <a:spLocks noGrp="1"/>
          </p:cNvSpPr>
          <p:nvPr>
            <p:ph idx="1"/>
          </p:nvPr>
        </p:nvSpPr>
        <p:spPr/>
        <p:txBody>
          <a:bodyPr/>
          <a:lstStyle/>
          <a:p>
            <a:pPr marL="0" indent="0" algn="ctr">
              <a:buNone/>
            </a:pPr>
            <a:endParaRPr lang="en-US" dirty="0"/>
          </a:p>
          <a:p>
            <a:pPr marL="0" indent="0" algn="ctr">
              <a:buNone/>
            </a:pPr>
            <a:r>
              <a:rPr lang="en-US" dirty="0"/>
              <a:t>Andrey </a:t>
            </a:r>
            <a:r>
              <a:rPr lang="en-US" dirty="0" err="1"/>
              <a:t>Andreyvich</a:t>
            </a:r>
            <a:r>
              <a:rPr lang="en-US" dirty="0"/>
              <a:t> Markov (1906)</a:t>
            </a:r>
          </a:p>
          <a:p>
            <a:pPr marL="0" indent="0" algn="ctr">
              <a:buNone/>
            </a:pPr>
            <a:endParaRPr lang="en-US" dirty="0"/>
          </a:p>
          <a:p>
            <a:pPr marL="0" indent="0" algn="ctr">
              <a:buNone/>
            </a:pPr>
            <a:r>
              <a:rPr lang="en-US" dirty="0"/>
              <a:t>The Cold War (1948-1989)</a:t>
            </a:r>
          </a:p>
          <a:p>
            <a:pPr marL="0" indent="0" algn="ctr">
              <a:buNone/>
            </a:pPr>
            <a:endParaRPr lang="en-US" dirty="0"/>
          </a:p>
          <a:p>
            <a:pPr marL="0" indent="0" algn="ctr">
              <a:buNone/>
            </a:pPr>
            <a:r>
              <a:rPr lang="en-US" dirty="0"/>
              <a:t>Digital (R)Evolution (1948---)</a:t>
            </a:r>
          </a:p>
          <a:p>
            <a:pPr marL="0" indent="0" algn="ctr">
              <a:buNone/>
            </a:pPr>
            <a:endParaRPr lang="en-US" dirty="0"/>
          </a:p>
          <a:p>
            <a:pPr marL="0" indent="0" algn="ctr">
              <a:buNone/>
            </a:pPr>
            <a:endParaRPr lang="en-US" dirty="0"/>
          </a:p>
        </p:txBody>
      </p:sp>
    </p:spTree>
    <p:extLst>
      <p:ext uri="{BB962C8B-B14F-4D97-AF65-F5344CB8AC3E}">
        <p14:creationId xmlns:p14="http://schemas.microsoft.com/office/powerpoint/2010/main" val="27779340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B1BB33-4F2A-4F00-A13B-D8D9A3AF484B}"/>
              </a:ext>
            </a:extLst>
          </p:cNvPr>
          <p:cNvSpPr>
            <a:spLocks noGrp="1"/>
          </p:cNvSpPr>
          <p:nvPr>
            <p:ph type="title"/>
          </p:nvPr>
        </p:nvSpPr>
        <p:spPr/>
        <p:txBody>
          <a:bodyPr>
            <a:normAutofit fontScale="90000"/>
          </a:bodyPr>
          <a:lstStyle/>
          <a:p>
            <a:r>
              <a:rPr lang="en-US" dirty="0"/>
              <a:t>Pseudorandom Sequence Generation</a:t>
            </a:r>
          </a:p>
        </p:txBody>
      </p:sp>
      <p:sp>
        <p:nvSpPr>
          <p:cNvPr id="3" name="Content Placeholder 2">
            <a:extLst>
              <a:ext uri="{FF2B5EF4-FFF2-40B4-BE49-F238E27FC236}">
                <a16:creationId xmlns:a16="http://schemas.microsoft.com/office/drawing/2014/main" id="{27C21781-9FF7-40CE-A9F0-47589EE42316}"/>
              </a:ext>
            </a:extLst>
          </p:cNvPr>
          <p:cNvSpPr>
            <a:spLocks noGrp="1"/>
          </p:cNvSpPr>
          <p:nvPr>
            <p:ph idx="1"/>
          </p:nvPr>
        </p:nvSpPr>
        <p:spPr/>
        <p:txBody>
          <a:bodyPr>
            <a:normAutofit/>
          </a:bodyPr>
          <a:lstStyle/>
          <a:p>
            <a:pPr marL="0" indent="0">
              <a:buNone/>
            </a:pPr>
            <a:r>
              <a:rPr lang="en-US" sz="2400" dirty="0"/>
              <a:t>By proper selection of the tap values (0 or 1), the generated sequence will be a </a:t>
            </a:r>
            <a:r>
              <a:rPr lang="en-US" sz="2400" b="1" dirty="0"/>
              <a:t>Maximal Length Shift Register Sequence;</a:t>
            </a:r>
          </a:p>
          <a:p>
            <a:pPr marL="0" indent="0">
              <a:buNone/>
            </a:pPr>
            <a:r>
              <a:rPr lang="en-US" sz="2400" dirty="0"/>
              <a:t>As a consequence it will have </a:t>
            </a:r>
            <a:r>
              <a:rPr lang="en-US" sz="2400" b="1" dirty="0"/>
              <a:t>3 Randomness Properties </a:t>
            </a:r>
          </a:p>
          <a:p>
            <a:pPr marL="0" indent="0">
              <a:buNone/>
            </a:pPr>
            <a:r>
              <a:rPr lang="en-US" sz="2400" dirty="0"/>
              <a:t>thus imitating Bernoulli (coin flipping) sequence [</a:t>
            </a:r>
            <a:r>
              <a:rPr lang="en-US" sz="2400" b="1" dirty="0"/>
              <a:t>Golomb</a:t>
            </a:r>
            <a:r>
              <a:rPr lang="en-US" sz="2400" dirty="0"/>
              <a:t>,1967]:</a:t>
            </a:r>
          </a:p>
          <a:p>
            <a:pPr marL="0" indent="0">
              <a:buNone/>
            </a:pPr>
            <a:endParaRPr lang="en-US" sz="2400" dirty="0"/>
          </a:p>
          <a:p>
            <a:pPr marL="0" indent="0">
              <a:buNone/>
            </a:pPr>
            <a:r>
              <a:rPr lang="en-US" sz="2400" dirty="0"/>
              <a:t>R1: Balanced (nearly)—equal number 0’s and 1’s</a:t>
            </a:r>
          </a:p>
          <a:p>
            <a:pPr marL="0" indent="0">
              <a:buNone/>
            </a:pPr>
            <a:endParaRPr lang="en-US" sz="2400" dirty="0"/>
          </a:p>
          <a:p>
            <a:pPr marL="0" indent="0">
              <a:buNone/>
            </a:pPr>
            <a:r>
              <a:rPr lang="en-US" sz="2400" dirty="0"/>
              <a:t>R2: Run Length Frequencies</a:t>
            </a:r>
          </a:p>
          <a:p>
            <a:pPr marL="0" indent="0">
              <a:buNone/>
            </a:pPr>
            <a:endParaRPr lang="en-US" sz="2400" dirty="0"/>
          </a:p>
          <a:p>
            <a:pPr marL="0" indent="0">
              <a:buNone/>
            </a:pPr>
            <a:r>
              <a:rPr lang="en-US" sz="2400" dirty="0"/>
              <a:t>R3: Delay and Add– near zero auto-correlation (</a:t>
            </a:r>
            <a:r>
              <a:rPr lang="en-US" sz="2400" dirty="0" err="1"/>
              <a:t>i.i.d</a:t>
            </a:r>
            <a:r>
              <a:rPr lang="en-US" sz="2400" dirty="0"/>
              <a:t>.)</a:t>
            </a:r>
          </a:p>
          <a:p>
            <a:pPr marL="0" indent="0">
              <a:buNone/>
            </a:pPr>
            <a:endParaRPr lang="en-US" sz="2400" b="1" dirty="0"/>
          </a:p>
        </p:txBody>
      </p:sp>
    </p:spTree>
    <p:extLst>
      <p:ext uri="{BB962C8B-B14F-4D97-AF65-F5344CB8AC3E}">
        <p14:creationId xmlns:p14="http://schemas.microsoft.com/office/powerpoint/2010/main" val="42924899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7878862-88E3-45C5-AD45-76F923913E70}"/>
              </a:ext>
            </a:extLst>
          </p:cNvPr>
          <p:cNvSpPr txBox="1"/>
          <p:nvPr/>
        </p:nvSpPr>
        <p:spPr>
          <a:xfrm>
            <a:off x="-18349" y="987581"/>
            <a:ext cx="9144000" cy="507831"/>
          </a:xfrm>
          <a:prstGeom prst="rect">
            <a:avLst/>
          </a:prstGeom>
          <a:noFill/>
        </p:spPr>
        <p:txBody>
          <a:bodyPr wrap="square" rtlCol="0">
            <a:spAutoFit/>
          </a:bodyPr>
          <a:lstStyle/>
          <a:p>
            <a:pPr algn="ctr"/>
            <a:r>
              <a:rPr lang="en-US" sz="2700" dirty="0"/>
              <a:t>BPSK Spread Spectrum Modulator-Demodulator</a:t>
            </a:r>
          </a:p>
        </p:txBody>
      </p:sp>
      <p:pic>
        <p:nvPicPr>
          <p:cNvPr id="7" name="Content Placeholder 6">
            <a:extLst>
              <a:ext uri="{FF2B5EF4-FFF2-40B4-BE49-F238E27FC236}">
                <a16:creationId xmlns:a16="http://schemas.microsoft.com/office/drawing/2014/main" id="{63282200-D272-47BA-A3F1-D49449FEF85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4800" y="1981200"/>
            <a:ext cx="8683943" cy="4350544"/>
          </a:xfrm>
        </p:spPr>
      </p:pic>
    </p:spTree>
    <p:extLst>
      <p:ext uri="{BB962C8B-B14F-4D97-AF65-F5344CB8AC3E}">
        <p14:creationId xmlns:p14="http://schemas.microsoft.com/office/powerpoint/2010/main" val="27237076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8F74D-3E40-49FD-9746-7A3CD5AB947F}"/>
              </a:ext>
            </a:extLst>
          </p:cNvPr>
          <p:cNvSpPr>
            <a:spLocks noGrp="1"/>
          </p:cNvSpPr>
          <p:nvPr>
            <p:ph type="title"/>
          </p:nvPr>
        </p:nvSpPr>
        <p:spPr/>
        <p:txBody>
          <a:bodyPr>
            <a:normAutofit/>
          </a:bodyPr>
          <a:lstStyle/>
          <a:p>
            <a:r>
              <a:rPr lang="en-US" sz="3200" dirty="0"/>
              <a:t>Jamming Margin*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CDF2A37-DD80-4A1D-9A48-51B6C7AF78B3}"/>
                  </a:ext>
                </a:extLst>
              </p:cNvPr>
              <p:cNvSpPr>
                <a:spLocks noGrp="1"/>
              </p:cNvSpPr>
              <p:nvPr>
                <p:ph idx="1"/>
              </p:nvPr>
            </p:nvSpPr>
            <p:spPr/>
            <p:txBody>
              <a:bodyPr>
                <a:normAutofit/>
              </a:bodyPr>
              <a:lstStyle/>
              <a:p>
                <a:r>
                  <a:rPr lang="en-US" sz="2400" dirty="0"/>
                  <a:t>Received Power from Communicator, S watts</a:t>
                </a:r>
              </a:p>
              <a:p>
                <a:r>
                  <a:rPr lang="en-US" sz="2400" dirty="0"/>
                  <a:t>Received Power from Jammer, N watts                                        (after spreading: bandwidth W Hz; Density N</a:t>
                </a:r>
                <a:r>
                  <a:rPr lang="en-US" sz="2400" baseline="-25000" dirty="0"/>
                  <a:t>0</a:t>
                </a:r>
                <a:r>
                  <a:rPr lang="en-US" sz="2400" dirty="0"/>
                  <a:t> w/Hz)</a:t>
                </a:r>
              </a:p>
              <a:p>
                <a:pPr marL="0" indent="0" algn="ctr">
                  <a:buNone/>
                </a:pPr>
                <a:r>
                  <a:rPr lang="en-US" sz="2400" dirty="0"/>
                  <a:t>    Jamming Margin:  </a:t>
                </a:r>
                <a14:m>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𝑁</m:t>
                        </m:r>
                      </m:num>
                      <m:den>
                        <m:r>
                          <a:rPr lang="en-US" b="0" i="1" smtClean="0">
                            <a:latin typeface="Cambria Math" panose="02040503050406030204" pitchFamily="18" charset="0"/>
                          </a:rPr>
                          <m:t>𝑆</m:t>
                        </m:r>
                      </m:den>
                    </m:f>
                  </m:oMath>
                </a14:m>
                <a:r>
                  <a:rPr lang="en-US" dirty="0"/>
                  <a:t> = </a:t>
                </a:r>
                <a14:m>
                  <m:oMath xmlns:m="http://schemas.openxmlformats.org/officeDocument/2006/math">
                    <m:f>
                      <m:fPr>
                        <m:ctrlPr>
                          <a:rPr lang="en-US" i="1" dirty="0" smtClean="0">
                            <a:latin typeface="Cambria Math" panose="02040503050406030204" pitchFamily="18" charset="0"/>
                          </a:rPr>
                        </m:ctrlPr>
                      </m:fPr>
                      <m:num>
                        <m:r>
                          <a:rPr lang="en-US" b="0" i="1" dirty="0" smtClean="0">
                            <a:latin typeface="Cambria Math" panose="02040503050406030204" pitchFamily="18" charset="0"/>
                          </a:rPr>
                          <m:t> </m:t>
                        </m:r>
                        <m:r>
                          <a:rPr lang="en-US" b="0" i="1" dirty="0" smtClean="0">
                            <a:latin typeface="Cambria Math" panose="02040503050406030204" pitchFamily="18" charset="0"/>
                          </a:rPr>
                          <m:t>𝑁</m:t>
                        </m:r>
                        <m:r>
                          <a:rPr lang="en-US" b="0" i="1" baseline="-25000" dirty="0" smtClean="0">
                            <a:latin typeface="Cambria Math" panose="02040503050406030204" pitchFamily="18" charset="0"/>
                          </a:rPr>
                          <m:t>0</m:t>
                        </m:r>
                        <m:r>
                          <a:rPr lang="en-US" b="0" i="1" dirty="0" smtClean="0">
                            <a:latin typeface="Cambria Math" panose="02040503050406030204" pitchFamily="18" charset="0"/>
                          </a:rPr>
                          <m:t>𝑊</m:t>
                        </m:r>
                      </m:num>
                      <m:den>
                        <m:r>
                          <a:rPr lang="en-US" b="0" i="1" dirty="0" smtClean="0">
                            <a:latin typeface="Cambria Math" panose="02040503050406030204" pitchFamily="18" charset="0"/>
                          </a:rPr>
                          <m:t>𝐸</m:t>
                        </m:r>
                        <m:r>
                          <a:rPr lang="en-US" b="0" i="1" baseline="-25000" dirty="0" smtClean="0">
                            <a:latin typeface="Cambria Math" panose="02040503050406030204" pitchFamily="18" charset="0"/>
                          </a:rPr>
                          <m:t>𝑏</m:t>
                        </m:r>
                        <m:r>
                          <a:rPr lang="en-US" b="0" i="1" dirty="0" smtClean="0">
                            <a:latin typeface="Cambria Math" panose="02040503050406030204" pitchFamily="18" charset="0"/>
                          </a:rPr>
                          <m:t>𝑅</m:t>
                        </m:r>
                      </m:den>
                    </m:f>
                  </m:oMath>
                </a14:m>
                <a:r>
                  <a:rPr lang="en-US" dirty="0"/>
                  <a:t> = </a:t>
                </a:r>
                <a14:m>
                  <m:oMath xmlns:m="http://schemas.openxmlformats.org/officeDocument/2006/math">
                    <m:f>
                      <m:fPr>
                        <m:ctrlPr>
                          <a:rPr lang="en-US" i="1" dirty="0" smtClean="0">
                            <a:latin typeface="Cambria Math" panose="02040503050406030204" pitchFamily="18" charset="0"/>
                          </a:rPr>
                        </m:ctrlPr>
                      </m:fPr>
                      <m:num>
                        <m:r>
                          <a:rPr lang="en-US" b="0" i="1" dirty="0" smtClean="0">
                            <a:latin typeface="Cambria Math" panose="02040503050406030204" pitchFamily="18" charset="0"/>
                          </a:rPr>
                          <m:t>𝑊</m:t>
                        </m:r>
                        <m:r>
                          <a:rPr lang="en-US" b="0" i="1" dirty="0" smtClean="0">
                            <a:latin typeface="Cambria Math" panose="02040503050406030204" pitchFamily="18" charset="0"/>
                          </a:rPr>
                          <m:t>/</m:t>
                        </m:r>
                        <m:r>
                          <a:rPr lang="en-US" b="0" i="1" dirty="0" smtClean="0">
                            <a:latin typeface="Cambria Math" panose="02040503050406030204" pitchFamily="18" charset="0"/>
                          </a:rPr>
                          <m:t>𝑅</m:t>
                        </m:r>
                      </m:num>
                      <m:den>
                        <m:r>
                          <a:rPr lang="en-US" b="0" i="1" dirty="0" smtClean="0">
                            <a:latin typeface="Cambria Math" panose="02040503050406030204" pitchFamily="18" charset="0"/>
                          </a:rPr>
                          <m:t>𝐸</m:t>
                        </m:r>
                        <m:r>
                          <a:rPr lang="en-US" b="0" i="1" baseline="-25000" dirty="0" smtClean="0">
                            <a:latin typeface="Cambria Math" panose="02040503050406030204" pitchFamily="18" charset="0"/>
                          </a:rPr>
                          <m:t>𝑏</m:t>
                        </m:r>
                        <m:r>
                          <a:rPr lang="en-US" b="0" i="1" dirty="0" smtClean="0">
                            <a:latin typeface="Cambria Math" panose="02040503050406030204" pitchFamily="18" charset="0"/>
                          </a:rPr>
                          <m:t>/</m:t>
                        </m:r>
                        <m:r>
                          <a:rPr lang="en-US" b="0" i="1" dirty="0" smtClean="0">
                            <a:latin typeface="Cambria Math" panose="02040503050406030204" pitchFamily="18" charset="0"/>
                          </a:rPr>
                          <m:t>𝑁</m:t>
                        </m:r>
                        <m:r>
                          <a:rPr lang="en-US" b="0" i="1" baseline="-25000" dirty="0" smtClean="0">
                            <a:latin typeface="Cambria Math" panose="02040503050406030204" pitchFamily="18" charset="0"/>
                          </a:rPr>
                          <m:t>0</m:t>
                        </m:r>
                      </m:den>
                    </m:f>
                  </m:oMath>
                </a14:m>
                <a:endParaRPr lang="en-US" dirty="0"/>
              </a:p>
              <a:p>
                <a:pPr marL="0" indent="0" algn="ctr">
                  <a:buNone/>
                </a:pPr>
                <a:endParaRPr lang="en-US" dirty="0"/>
              </a:p>
              <a:p>
                <a:pPr marL="0" indent="0">
                  <a:buNone/>
                </a:pPr>
                <a:r>
                  <a:rPr lang="en-US" sz="2400" dirty="0"/>
                  <a:t>    W/R: spreading factor, aka “processing gain”</a:t>
                </a:r>
              </a:p>
              <a:p>
                <a:pPr marL="0" indent="0">
                  <a:buNone/>
                </a:pPr>
                <a:r>
                  <a:rPr lang="en-US" sz="2400" dirty="0"/>
                  <a:t>    </a:t>
                </a:r>
                <a:r>
                  <a:rPr lang="en-US" sz="2400" dirty="0" err="1"/>
                  <a:t>E</a:t>
                </a:r>
                <a:r>
                  <a:rPr lang="en-US" sz="2400" baseline="-25000" dirty="0" err="1"/>
                  <a:t>b</a:t>
                </a:r>
                <a:r>
                  <a:rPr lang="en-US" sz="2400" dirty="0"/>
                  <a:t>/N</a:t>
                </a:r>
                <a:r>
                  <a:rPr lang="en-US" sz="2400" baseline="-25000" dirty="0"/>
                  <a:t>0</a:t>
                </a:r>
                <a:r>
                  <a:rPr lang="en-US" sz="2400" dirty="0"/>
                  <a:t>: modem requirement for low error rate</a:t>
                </a:r>
              </a:p>
              <a:p>
                <a:pPr marL="0" indent="0">
                  <a:buNone/>
                </a:pPr>
                <a:endParaRPr lang="en-US" sz="2400" dirty="0"/>
              </a:p>
              <a:p>
                <a:pPr marL="0" indent="0">
                  <a:buNone/>
                </a:pPr>
                <a:r>
                  <a:rPr lang="en-US" sz="1800" dirty="0"/>
                  <a:t>* Defense and Space</a:t>
                </a:r>
              </a:p>
            </p:txBody>
          </p:sp>
        </mc:Choice>
        <mc:Fallback xmlns="">
          <p:sp>
            <p:nvSpPr>
              <p:cNvPr id="3" name="Content Placeholder 2">
                <a:extLst>
                  <a:ext uri="{FF2B5EF4-FFF2-40B4-BE49-F238E27FC236}">
                    <a16:creationId xmlns:a16="http://schemas.microsoft.com/office/drawing/2014/main" id="{3CDF2A37-DD80-4A1D-9A48-51B6C7AF78B3}"/>
                  </a:ext>
                </a:extLst>
              </p:cNvPr>
              <p:cNvSpPr>
                <a:spLocks noGrp="1" noRot="1" noChangeAspect="1" noMove="1" noResize="1" noEditPoints="1" noAdjustHandles="1" noChangeArrowheads="1" noChangeShapeType="1" noTextEdit="1"/>
              </p:cNvSpPr>
              <p:nvPr>
                <p:ph idx="1"/>
              </p:nvPr>
            </p:nvSpPr>
            <p:spPr>
              <a:blipFill>
                <a:blip r:embed="rId2"/>
                <a:stretch>
                  <a:fillRect l="-963" t="-1078"/>
                </a:stretch>
              </a:blipFill>
            </p:spPr>
            <p:txBody>
              <a:bodyPr/>
              <a:lstStyle/>
              <a:p>
                <a:r>
                  <a:rPr lang="en-US">
                    <a:noFill/>
                  </a:rPr>
                  <a:t> </a:t>
                </a:r>
              </a:p>
            </p:txBody>
          </p:sp>
        </mc:Fallback>
      </mc:AlternateContent>
    </p:spTree>
    <p:extLst>
      <p:ext uri="{BB962C8B-B14F-4D97-AF65-F5344CB8AC3E}">
        <p14:creationId xmlns:p14="http://schemas.microsoft.com/office/powerpoint/2010/main" val="7997929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4C0C15-AA23-4D79-85AB-1A5D3FA7C0C3}"/>
              </a:ext>
            </a:extLst>
          </p:cNvPr>
          <p:cNvSpPr>
            <a:spLocks noGrp="1"/>
          </p:cNvSpPr>
          <p:nvPr>
            <p:ph type="title"/>
          </p:nvPr>
        </p:nvSpPr>
        <p:spPr/>
        <p:txBody>
          <a:bodyPr>
            <a:normAutofit/>
          </a:bodyPr>
          <a:lstStyle/>
          <a:p>
            <a:r>
              <a:rPr lang="en-US" sz="3200" dirty="0"/>
              <a:t>Code Division Multiple Access (CDMA)*</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5783D07-BBA6-48D6-9A06-DF688E2AB03E}"/>
                  </a:ext>
                </a:extLst>
              </p:cNvPr>
              <p:cNvSpPr>
                <a:spLocks noGrp="1"/>
              </p:cNvSpPr>
              <p:nvPr>
                <p:ph idx="1"/>
              </p:nvPr>
            </p:nvSpPr>
            <p:spPr>
              <a:xfrm>
                <a:off x="457200" y="1219200"/>
                <a:ext cx="8229600" cy="4724400"/>
              </a:xfrm>
            </p:spPr>
            <p:txBody>
              <a:bodyPr>
                <a:normAutofit lnSpcReduction="10000"/>
              </a:bodyPr>
              <a:lstStyle/>
              <a:p>
                <a:r>
                  <a:rPr lang="en-US" sz="2400" dirty="0"/>
                  <a:t>In a Spread Spectrum Cellular Telecom System, suppose all users’ transmissions are </a:t>
                </a:r>
                <a:r>
                  <a:rPr lang="en-US" sz="2400" u="sng" dirty="0"/>
                  <a:t>Power Controlled </a:t>
                </a:r>
                <a:r>
                  <a:rPr lang="en-US" sz="2400" dirty="0"/>
                  <a:t>so as to arrive at Base Station Receiver with </a:t>
                </a:r>
                <a:r>
                  <a:rPr lang="en-US" sz="2400" u="sng" dirty="0"/>
                  <a:t>Equal Powers</a:t>
                </a:r>
                <a:r>
                  <a:rPr lang="en-US" sz="2400" dirty="0"/>
                  <a:t>. Given M users with independent spreading sequences, Margin dictates number of supportable users, since: </a:t>
                </a:r>
              </a:p>
              <a:p>
                <a:r>
                  <a:rPr lang="en-US" sz="2400" dirty="0"/>
                  <a:t>“Noise” consists of all Other Users</a:t>
                </a:r>
              </a:p>
              <a:p>
                <a:pPr marL="0" indent="0">
                  <a:buNone/>
                </a:pPr>
                <a:r>
                  <a:rPr lang="en-US" dirty="0"/>
                  <a:t>       </a:t>
                </a:r>
                <a14:m>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𝑁</m:t>
                        </m:r>
                      </m:num>
                      <m:den>
                        <m:r>
                          <a:rPr lang="en-US" b="0" i="1" smtClean="0">
                            <a:latin typeface="Cambria Math" panose="02040503050406030204" pitchFamily="18" charset="0"/>
                          </a:rPr>
                          <m:t>𝑆</m:t>
                        </m:r>
                      </m:den>
                    </m:f>
                  </m:oMath>
                </a14:m>
                <a:r>
                  <a:rPr lang="en-US" dirty="0"/>
                  <a:t> = </a:t>
                </a:r>
                <a14:m>
                  <m:oMath xmlns:m="http://schemas.openxmlformats.org/officeDocument/2006/math">
                    <m:f>
                      <m:fPr>
                        <m:ctrlPr>
                          <a:rPr lang="en-US" i="1" smtClean="0">
                            <a:latin typeface="Cambria Math" panose="02040503050406030204" pitchFamily="18" charset="0"/>
                          </a:rPr>
                        </m:ctrlPr>
                      </m:fPr>
                      <m:num>
                        <m:d>
                          <m:dPr>
                            <m:ctrlPr>
                              <a:rPr lang="en-US" b="0" i="1" smtClean="0">
                                <a:latin typeface="Cambria Math" panose="02040503050406030204" pitchFamily="18" charset="0"/>
                              </a:rPr>
                            </m:ctrlPr>
                          </m:dPr>
                          <m:e>
                            <m:r>
                              <a:rPr lang="en-US" b="0" i="1" smtClean="0">
                                <a:latin typeface="Cambria Math" panose="02040503050406030204" pitchFamily="18" charset="0"/>
                              </a:rPr>
                              <m:t>𝑀</m:t>
                            </m:r>
                            <m:r>
                              <a:rPr lang="en-US" b="0" i="1" smtClean="0">
                                <a:latin typeface="Cambria Math" panose="02040503050406030204" pitchFamily="18" charset="0"/>
                              </a:rPr>
                              <m:t>−1</m:t>
                            </m:r>
                          </m:e>
                        </m:d>
                        <m:r>
                          <a:rPr lang="en-US" b="0" i="1" smtClean="0">
                            <a:latin typeface="Cambria Math" panose="02040503050406030204" pitchFamily="18" charset="0"/>
                          </a:rPr>
                          <m:t>𝑆</m:t>
                        </m:r>
                      </m:num>
                      <m:den>
                        <m:r>
                          <a:rPr lang="en-US" b="0" i="1" smtClean="0">
                            <a:latin typeface="Cambria Math" panose="02040503050406030204" pitchFamily="18" charset="0"/>
                          </a:rPr>
                          <m:t>𝑆</m:t>
                        </m:r>
                      </m:den>
                    </m:f>
                  </m:oMath>
                </a14:m>
                <a:r>
                  <a:rPr lang="en-US" dirty="0"/>
                  <a:t> = </a:t>
                </a:r>
                <a14:m>
                  <m:oMath xmlns:m="http://schemas.openxmlformats.org/officeDocument/2006/math">
                    <m:r>
                      <a:rPr lang="en-US" sz="2400" b="0" i="1" smtClean="0">
                        <a:latin typeface="Cambria Math" panose="02040503050406030204" pitchFamily="18" charset="0"/>
                      </a:rPr>
                      <m:t>𝑀</m:t>
                    </m:r>
                    <m:r>
                      <a:rPr lang="en-US" sz="2400" b="0" i="1" smtClean="0">
                        <a:latin typeface="Cambria Math" panose="02040503050406030204" pitchFamily="18" charset="0"/>
                      </a:rPr>
                      <m:t>−1</m:t>
                    </m:r>
                  </m:oMath>
                </a14:m>
                <a:endParaRPr lang="en-US" sz="2400" dirty="0"/>
              </a:p>
              <a:p>
                <a:r>
                  <a:rPr lang="en-US" sz="2400" dirty="0"/>
                  <a:t>Thus, proceeding as for Jamming, Number of Other Users/Cell</a:t>
                </a:r>
              </a:p>
              <a:p>
                <a:pPr marL="0" indent="0">
                  <a:buNone/>
                </a:pPr>
                <a:r>
                  <a:rPr lang="en-US" sz="2400" dirty="0"/>
                  <a:t>     </a:t>
                </a:r>
                <a14:m>
                  <m:oMath xmlns:m="http://schemas.openxmlformats.org/officeDocument/2006/math">
                    <m:r>
                      <a:rPr lang="en-US" b="0" i="1" smtClean="0">
                        <a:latin typeface="Cambria Math" panose="02040503050406030204" pitchFamily="18" charset="0"/>
                      </a:rPr>
                      <m:t>𝑀</m:t>
                    </m:r>
                    <m:r>
                      <a:rPr lang="en-US" b="0" i="1" smtClean="0">
                        <a:latin typeface="Cambria Math" panose="02040503050406030204" pitchFamily="18" charset="0"/>
                      </a:rPr>
                      <m:t>−1=</m:t>
                    </m:r>
                    <m:f>
                      <m:fPr>
                        <m:ctrlPr>
                          <a:rPr lang="en-US" b="0" i="1" smtClean="0">
                            <a:latin typeface="Cambria Math" panose="02040503050406030204" pitchFamily="18" charset="0"/>
                          </a:rPr>
                        </m:ctrlPr>
                      </m:fPr>
                      <m:num>
                        <m:r>
                          <a:rPr lang="en-US" b="0" i="1" smtClean="0">
                            <a:latin typeface="Cambria Math" panose="02040503050406030204" pitchFamily="18" charset="0"/>
                          </a:rPr>
                          <m:t>𝑊</m:t>
                        </m:r>
                        <m:r>
                          <a:rPr lang="en-US" b="0" i="1" smtClean="0">
                            <a:latin typeface="Cambria Math" panose="02040503050406030204" pitchFamily="18" charset="0"/>
                          </a:rPr>
                          <m:t>/</m:t>
                        </m:r>
                        <m:r>
                          <a:rPr lang="en-US" b="0" i="1" smtClean="0">
                            <a:latin typeface="Cambria Math" panose="02040503050406030204" pitchFamily="18" charset="0"/>
                          </a:rPr>
                          <m:t>𝑅</m:t>
                        </m:r>
                      </m:num>
                      <m:den>
                        <m:r>
                          <a:rPr lang="en-US" b="0" i="1" smtClean="0">
                            <a:latin typeface="Cambria Math" panose="02040503050406030204" pitchFamily="18" charset="0"/>
                          </a:rPr>
                          <m:t>𝐸</m:t>
                        </m:r>
                        <m:r>
                          <a:rPr lang="en-US" b="0" i="1" baseline="-25000" smtClean="0">
                            <a:latin typeface="Cambria Math" panose="02040503050406030204" pitchFamily="18" charset="0"/>
                          </a:rPr>
                          <m:t>𝑏</m:t>
                        </m:r>
                        <m:r>
                          <a:rPr lang="en-US" b="0" i="1" smtClean="0">
                            <a:latin typeface="Cambria Math" panose="02040503050406030204" pitchFamily="18" charset="0"/>
                          </a:rPr>
                          <m:t>/</m:t>
                        </m:r>
                        <m:r>
                          <a:rPr lang="en-US" b="0" i="1" smtClean="0">
                            <a:latin typeface="Cambria Math" panose="02040503050406030204" pitchFamily="18" charset="0"/>
                          </a:rPr>
                          <m:t>𝑁</m:t>
                        </m:r>
                        <m:r>
                          <a:rPr lang="en-US" b="0" i="1" baseline="-25000" smtClean="0">
                            <a:latin typeface="Cambria Math" panose="02040503050406030204" pitchFamily="18" charset="0"/>
                          </a:rPr>
                          <m:t>0</m:t>
                        </m:r>
                      </m:den>
                    </m:f>
                  </m:oMath>
                </a14:m>
                <a:r>
                  <a:rPr lang="en-US" dirty="0"/>
                  <a:t>  </a:t>
                </a:r>
              </a:p>
              <a:p>
                <a:pPr marL="0" indent="0">
                  <a:buNone/>
                </a:pPr>
                <a:r>
                  <a:rPr lang="en-US" sz="2400" dirty="0"/>
                  <a:t>(additional advantage: suppression of adjacent cell interference)</a:t>
                </a:r>
              </a:p>
              <a:p>
                <a:pPr marL="0" indent="0">
                  <a:buNone/>
                </a:pPr>
                <a:endParaRPr lang="en-US" sz="2400" dirty="0"/>
              </a:p>
            </p:txBody>
          </p:sp>
        </mc:Choice>
        <mc:Fallback xmlns="">
          <p:sp>
            <p:nvSpPr>
              <p:cNvPr id="3" name="Content Placeholder 2">
                <a:extLst>
                  <a:ext uri="{FF2B5EF4-FFF2-40B4-BE49-F238E27FC236}">
                    <a16:creationId xmlns:a16="http://schemas.microsoft.com/office/drawing/2014/main" id="{F5783D07-BBA6-48D6-9A06-DF688E2AB03E}"/>
                  </a:ext>
                </a:extLst>
              </p:cNvPr>
              <p:cNvSpPr>
                <a:spLocks noGrp="1" noRot="1" noChangeAspect="1" noMove="1" noResize="1" noEditPoints="1" noAdjustHandles="1" noChangeArrowheads="1" noChangeShapeType="1" noTextEdit="1"/>
              </p:cNvSpPr>
              <p:nvPr>
                <p:ph idx="1"/>
              </p:nvPr>
            </p:nvSpPr>
            <p:spPr>
              <a:xfrm>
                <a:off x="457200" y="1219200"/>
                <a:ext cx="8229600" cy="4724400"/>
              </a:xfrm>
              <a:blipFill>
                <a:blip r:embed="rId2"/>
                <a:stretch>
                  <a:fillRect l="-1111" t="-1806" r="-1630" b="-129"/>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ED8142F8-2E8E-49D9-B6FF-F369F36B22F7}"/>
              </a:ext>
            </a:extLst>
          </p:cNvPr>
          <p:cNvSpPr txBox="1"/>
          <p:nvPr/>
        </p:nvSpPr>
        <p:spPr>
          <a:xfrm>
            <a:off x="457200" y="6172200"/>
            <a:ext cx="3132011" cy="400110"/>
          </a:xfrm>
          <a:prstGeom prst="rect">
            <a:avLst/>
          </a:prstGeom>
          <a:noFill/>
        </p:spPr>
        <p:txBody>
          <a:bodyPr wrap="none" rtlCol="0">
            <a:spAutoFit/>
          </a:bodyPr>
          <a:lstStyle/>
          <a:p>
            <a:r>
              <a:rPr lang="en-US" sz="2000" dirty="0"/>
              <a:t>*Commercial and Consumer</a:t>
            </a:r>
          </a:p>
        </p:txBody>
      </p:sp>
    </p:spTree>
    <p:extLst>
      <p:ext uri="{BB962C8B-B14F-4D97-AF65-F5344CB8AC3E}">
        <p14:creationId xmlns:p14="http://schemas.microsoft.com/office/powerpoint/2010/main" val="9134507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EFF76-42CC-46B5-B310-C1AEB3DF760A}"/>
              </a:ext>
            </a:extLst>
          </p:cNvPr>
          <p:cNvSpPr>
            <a:spLocks noGrp="1"/>
          </p:cNvSpPr>
          <p:nvPr>
            <p:ph type="title"/>
          </p:nvPr>
        </p:nvSpPr>
        <p:spPr>
          <a:xfrm>
            <a:off x="304800" y="838200"/>
            <a:ext cx="8229600" cy="1143000"/>
          </a:xfrm>
        </p:spPr>
        <p:txBody>
          <a:bodyPr/>
          <a:lstStyle/>
          <a:p>
            <a:r>
              <a:rPr lang="en-US" dirty="0"/>
              <a:t>That’s It</a:t>
            </a:r>
          </a:p>
        </p:txBody>
      </p:sp>
      <p:sp>
        <p:nvSpPr>
          <p:cNvPr id="3" name="Content Placeholder 2">
            <a:extLst>
              <a:ext uri="{FF2B5EF4-FFF2-40B4-BE49-F238E27FC236}">
                <a16:creationId xmlns:a16="http://schemas.microsoft.com/office/drawing/2014/main" id="{F84EE853-CD27-4638-BCA3-534CE57B920D}"/>
              </a:ext>
            </a:extLst>
          </p:cNvPr>
          <p:cNvSpPr>
            <a:spLocks noGrp="1"/>
          </p:cNvSpPr>
          <p:nvPr>
            <p:ph idx="1"/>
          </p:nvPr>
        </p:nvSpPr>
        <p:spPr>
          <a:xfrm>
            <a:off x="304800" y="2971800"/>
            <a:ext cx="8229600" cy="1066800"/>
          </a:xfrm>
        </p:spPr>
        <p:txBody>
          <a:bodyPr>
            <a:normAutofit/>
          </a:bodyPr>
          <a:lstStyle/>
          <a:p>
            <a:pPr marL="0" indent="0" algn="ctr">
              <a:buNone/>
            </a:pPr>
            <a:r>
              <a:rPr lang="en-US" sz="4400" dirty="0"/>
              <a:t> Six Decades of Fun</a:t>
            </a:r>
          </a:p>
        </p:txBody>
      </p:sp>
    </p:spTree>
    <p:extLst>
      <p:ext uri="{BB962C8B-B14F-4D97-AF65-F5344CB8AC3E}">
        <p14:creationId xmlns:p14="http://schemas.microsoft.com/office/powerpoint/2010/main" val="13559808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685800"/>
            <a:ext cx="3581400" cy="914400"/>
          </a:xfrm>
        </p:spPr>
        <p:txBody>
          <a:bodyPr>
            <a:normAutofit fontScale="90000"/>
          </a:bodyPr>
          <a:lstStyle/>
          <a:p>
            <a:r>
              <a:rPr lang="en-US" dirty="0"/>
              <a:t>  Andrey  </a:t>
            </a:r>
            <a:r>
              <a:rPr lang="en-US" dirty="0" err="1"/>
              <a:t>Andreyevich</a:t>
            </a:r>
            <a:r>
              <a:rPr lang="en-US" dirty="0"/>
              <a:t> Markov</a:t>
            </a:r>
            <a:br>
              <a:rPr lang="en-US" dirty="0"/>
            </a:br>
            <a:br>
              <a:rPr lang="en-US" dirty="0"/>
            </a:br>
            <a:r>
              <a:rPr lang="en-US" dirty="0"/>
              <a:t>                  (1856-1922)</a:t>
            </a:r>
          </a:p>
        </p:txBody>
      </p:sp>
      <p:pic>
        <p:nvPicPr>
          <p:cNvPr id="7" name="Content Placeholder 6" descr="AAMarkov.jpg"/>
          <p:cNvPicPr>
            <a:picLocks noGrp="1" noChangeAspect="1"/>
          </p:cNvPicPr>
          <p:nvPr>
            <p:ph idx="1"/>
          </p:nvPr>
        </p:nvPicPr>
        <p:blipFill>
          <a:blip r:embed="rId3" cstate="print"/>
          <a:stretch>
            <a:fillRect/>
          </a:stretch>
        </p:blipFill>
        <p:spPr>
          <a:xfrm>
            <a:off x="4668837" y="1294606"/>
            <a:ext cx="2924175" cy="3810000"/>
          </a:xfrm>
        </p:spPr>
      </p:pic>
      <p:sp>
        <p:nvSpPr>
          <p:cNvPr id="6" name="Text Placeholder 5"/>
          <p:cNvSpPr>
            <a:spLocks noGrp="1"/>
          </p:cNvSpPr>
          <p:nvPr>
            <p:ph type="body" sz="half" idx="2"/>
          </p:nvPr>
        </p:nvSpPr>
        <p:spPr>
          <a:xfrm>
            <a:off x="457200" y="1676400"/>
            <a:ext cx="3008313" cy="4691063"/>
          </a:xfrm>
        </p:spPr>
        <p:txBody>
          <a:bodyPr/>
          <a:lstStyle/>
          <a:p>
            <a:endParaRPr lang="en-US" dirty="0"/>
          </a:p>
          <a:p>
            <a:pPr algn="ctr"/>
            <a:r>
              <a:rPr lang="en-US" sz="1600" b="1" dirty="0"/>
              <a:t>Disciple of  P. </a:t>
            </a:r>
            <a:r>
              <a:rPr lang="en-US" sz="1600" b="1" dirty="0" err="1"/>
              <a:t>Chebyshev</a:t>
            </a:r>
            <a:endParaRPr lang="en-US" sz="1600" b="1" dirty="0"/>
          </a:p>
          <a:p>
            <a:pPr algn="ctr"/>
            <a:endParaRPr lang="en-US" sz="1600" b="1" dirty="0"/>
          </a:p>
          <a:p>
            <a:pPr algn="ctr"/>
            <a:r>
              <a:rPr lang="en-US" sz="1600" b="1" dirty="0"/>
              <a:t>Markov Chains (1906)</a:t>
            </a:r>
          </a:p>
          <a:p>
            <a:pPr algn="ctr"/>
            <a:r>
              <a:rPr lang="en-US" sz="1600" b="1" dirty="0"/>
              <a:t>(AKA Sequences, Processes)</a:t>
            </a:r>
          </a:p>
          <a:p>
            <a:pPr algn="ctr"/>
            <a:endParaRPr lang="en-US" sz="1600" b="1" dirty="0"/>
          </a:p>
          <a:p>
            <a:pPr algn="ctr"/>
            <a:r>
              <a:rPr lang="en-US" sz="1600" b="1" dirty="0"/>
              <a:t>Politically active in 2</a:t>
            </a:r>
            <a:r>
              <a:rPr lang="en-US" sz="1600" b="1" baseline="30000" dirty="0"/>
              <a:t>nd</a:t>
            </a:r>
            <a:r>
              <a:rPr lang="en-US" sz="1600" b="1" dirty="0"/>
              <a:t> </a:t>
            </a:r>
            <a:r>
              <a:rPr lang="en-US" sz="1600" b="1" dirty="0" err="1"/>
              <a:t>Duma</a:t>
            </a:r>
            <a:r>
              <a:rPr lang="en-US" sz="1600" b="1" dirty="0"/>
              <a:t> in opposition to Tsar</a:t>
            </a:r>
          </a:p>
          <a:p>
            <a:pPr algn="ctr"/>
            <a:endParaRPr lang="en-US" sz="1600" b="1" dirty="0"/>
          </a:p>
          <a:p>
            <a:pPr algn="ctr"/>
            <a:r>
              <a:rPr lang="en-US" sz="1600" b="1" dirty="0"/>
              <a:t>1913 Organized Celebration of</a:t>
            </a:r>
          </a:p>
          <a:p>
            <a:pPr algn="ctr"/>
            <a:r>
              <a:rPr lang="en-US" sz="1600" b="1" dirty="0"/>
              <a:t> 200</a:t>
            </a:r>
            <a:r>
              <a:rPr lang="en-US" sz="1600" b="1" baseline="30000" dirty="0"/>
              <a:t>th</a:t>
            </a:r>
            <a:r>
              <a:rPr lang="en-US" sz="1600" b="1" dirty="0"/>
              <a:t> Anniversary of </a:t>
            </a:r>
          </a:p>
          <a:p>
            <a:pPr algn="ctr"/>
            <a:r>
              <a:rPr lang="en-US" sz="1600" b="1" dirty="0"/>
              <a:t>Law of Large Numbers </a:t>
            </a:r>
          </a:p>
          <a:p>
            <a:pPr algn="ctr"/>
            <a:r>
              <a:rPr lang="en-US" sz="1600" b="1" dirty="0"/>
              <a:t>As Protest of</a:t>
            </a:r>
          </a:p>
          <a:p>
            <a:pPr algn="ctr"/>
            <a:r>
              <a:rPr lang="en-US" sz="1600" b="1" dirty="0"/>
              <a:t> 300</a:t>
            </a:r>
            <a:r>
              <a:rPr lang="en-US" sz="1600" b="1" baseline="30000" dirty="0"/>
              <a:t>th</a:t>
            </a:r>
            <a:r>
              <a:rPr lang="en-US" sz="1600" b="1" dirty="0"/>
              <a:t> Anniversary of </a:t>
            </a:r>
          </a:p>
          <a:p>
            <a:pPr algn="ctr"/>
            <a:r>
              <a:rPr lang="en-US" sz="1600" b="1" dirty="0"/>
              <a:t>Romanov Dynasty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a:bodyPr>
          <a:lstStyle/>
          <a:p>
            <a:r>
              <a:rPr lang="en-US" sz="3200" dirty="0"/>
              <a:t>Processes, Sequences and Chains:</a:t>
            </a:r>
            <a:br>
              <a:rPr lang="en-US" sz="3200" dirty="0"/>
            </a:br>
            <a:r>
              <a:rPr lang="en-US" sz="3200" dirty="0"/>
              <a:t>Three Markov Entities</a:t>
            </a:r>
          </a:p>
        </p:txBody>
      </p:sp>
      <p:sp>
        <p:nvSpPr>
          <p:cNvPr id="7" name="Rectangle 6"/>
          <p:cNvSpPr/>
          <p:nvPr/>
        </p:nvSpPr>
        <p:spPr>
          <a:xfrm>
            <a:off x="1371600" y="4114800"/>
            <a:ext cx="6553200" cy="1200329"/>
          </a:xfrm>
          <a:prstGeom prst="rect">
            <a:avLst/>
          </a:prstGeom>
        </p:spPr>
        <p:txBody>
          <a:bodyPr wrap="square">
            <a:spAutoFit/>
          </a:bodyPr>
          <a:lstStyle/>
          <a:p>
            <a:r>
              <a:rPr lang="en-US" sz="2400" dirty="0"/>
              <a:t>• Continuous Time,    Continuous State    Process</a:t>
            </a:r>
          </a:p>
          <a:p>
            <a:r>
              <a:rPr lang="en-US" sz="2400" dirty="0"/>
              <a:t>• Discrete Time,          Continuous State    Sequence </a:t>
            </a:r>
          </a:p>
          <a:p>
            <a:r>
              <a:rPr lang="en-US" sz="2400" dirty="0"/>
              <a:t>• Discrete Time,          Discrete State          Chain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990600"/>
            <a:ext cx="7696200" cy="1174750"/>
          </a:xfrm>
        </p:spPr>
        <p:txBody>
          <a:bodyPr>
            <a:normAutofit/>
          </a:bodyPr>
          <a:lstStyle/>
          <a:p>
            <a:pPr algn="ctr"/>
            <a:r>
              <a:rPr lang="en-US" sz="3200" dirty="0"/>
              <a:t>Continuous Markov process</a:t>
            </a:r>
          </a:p>
        </p:txBody>
      </p:sp>
      <p:pic>
        <p:nvPicPr>
          <p:cNvPr id="5" name="Picture Placeholder 4" descr="4 5 Continuous Markov Process.jpg"/>
          <p:cNvPicPr>
            <a:picLocks noGrp="1" noChangeAspect="1"/>
          </p:cNvPicPr>
          <p:nvPr>
            <p:ph idx="1"/>
          </p:nvPr>
        </p:nvPicPr>
        <p:blipFill>
          <a:blip r:embed="rId2" cstate="print">
            <a:lum contrast="49000"/>
          </a:blip>
          <a:stretch>
            <a:fillRect/>
          </a:stretch>
        </p:blipFill>
        <p:spPr>
          <a:xfrm>
            <a:off x="2362200" y="2590800"/>
            <a:ext cx="5196840" cy="1442314"/>
          </a:xfrm>
          <a:prstGeom prst="rect">
            <a:avLst/>
          </a:prstGeom>
          <a:noFill/>
          <a:ln>
            <a:noFill/>
          </a:ln>
        </p:spPr>
      </p:pic>
      <p:sp>
        <p:nvSpPr>
          <p:cNvPr id="6" name="Text Placeholder 5"/>
          <p:cNvSpPr>
            <a:spLocks noGrp="1"/>
          </p:cNvSpPr>
          <p:nvPr>
            <p:ph type="body" sz="half" idx="2"/>
          </p:nvPr>
        </p:nvSpPr>
        <p:spPr>
          <a:xfrm>
            <a:off x="838200" y="4648200"/>
            <a:ext cx="7848600" cy="1143000"/>
          </a:xfrm>
        </p:spPr>
        <p:txBody>
          <a:bodyPr>
            <a:normAutofit/>
          </a:bodyPr>
          <a:lstStyle/>
          <a:p>
            <a:pPr algn="ctr"/>
            <a:r>
              <a:rPr lang="en-US" sz="2400" dirty="0"/>
              <a:t>p(y;t</a:t>
            </a:r>
            <a:r>
              <a:rPr lang="en-US" sz="2400" baseline="-25000" dirty="0"/>
              <a:t>2</a:t>
            </a:r>
            <a:r>
              <a:rPr lang="en-US" sz="2400" dirty="0"/>
              <a:t>|z;t </a:t>
            </a:r>
            <a:r>
              <a:rPr lang="en-US" sz="2400" baseline="-25000" dirty="0"/>
              <a:t>1</a:t>
            </a:r>
            <a:r>
              <a:rPr lang="en-US" sz="2400" dirty="0"/>
              <a:t>,y</a:t>
            </a:r>
            <a:r>
              <a:rPr lang="en-US" sz="2400" baseline="-25000" dirty="0"/>
              <a:t>0</a:t>
            </a:r>
            <a:r>
              <a:rPr lang="en-US" sz="2400" dirty="0"/>
              <a:t> ;t</a:t>
            </a:r>
            <a:r>
              <a:rPr lang="en-US" sz="2400" baseline="-25000" dirty="0"/>
              <a:t>0</a:t>
            </a:r>
            <a:r>
              <a:rPr lang="en-US" sz="2400" dirty="0"/>
              <a:t>)  = p(y;t</a:t>
            </a:r>
            <a:r>
              <a:rPr lang="en-US" sz="2400" baseline="-25000" dirty="0"/>
              <a:t>2</a:t>
            </a:r>
            <a:r>
              <a:rPr lang="en-US" sz="2400" dirty="0"/>
              <a:t>|z;t </a:t>
            </a:r>
            <a:r>
              <a:rPr lang="en-US" sz="2400" baseline="-25000" dirty="0"/>
              <a:t>1</a:t>
            </a:r>
            <a:r>
              <a:rPr lang="en-US" sz="2400" dirty="0"/>
              <a:t>)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762000"/>
            <a:ext cx="7772400" cy="1470025"/>
          </a:xfrm>
        </p:spPr>
        <p:txBody>
          <a:bodyPr>
            <a:normAutofit/>
          </a:bodyPr>
          <a:lstStyle/>
          <a:p>
            <a:r>
              <a:rPr lang="en-US" sz="3200" dirty="0"/>
              <a:t>Continuous Time Markov Process Theory</a:t>
            </a:r>
          </a:p>
        </p:txBody>
      </p:sp>
      <p:sp>
        <p:nvSpPr>
          <p:cNvPr id="6" name="Subtitle 5"/>
          <p:cNvSpPr>
            <a:spLocks noGrp="1"/>
          </p:cNvSpPr>
          <p:nvPr>
            <p:ph type="subTitle" idx="1"/>
          </p:nvPr>
        </p:nvSpPr>
        <p:spPr>
          <a:xfrm>
            <a:off x="1371600" y="2590800"/>
            <a:ext cx="6553200" cy="2286000"/>
          </a:xfrm>
        </p:spPr>
        <p:txBody>
          <a:bodyPr>
            <a:normAutofit fontScale="92500" lnSpcReduction="10000"/>
          </a:bodyPr>
          <a:lstStyle/>
          <a:p>
            <a:pPr algn="l"/>
            <a:r>
              <a:rPr lang="en-US" sz="2400" dirty="0" err="1">
                <a:solidFill>
                  <a:schemeClr val="tx1"/>
                </a:solidFill>
              </a:rPr>
              <a:t>Uhlenbeck</a:t>
            </a:r>
            <a:r>
              <a:rPr lang="en-US" sz="2400" dirty="0">
                <a:solidFill>
                  <a:schemeClr val="tx1"/>
                </a:solidFill>
              </a:rPr>
              <a:t>, Ornstein:		1930</a:t>
            </a:r>
          </a:p>
          <a:p>
            <a:pPr algn="l"/>
            <a:r>
              <a:rPr lang="en-US" sz="2400" dirty="0" err="1">
                <a:solidFill>
                  <a:schemeClr val="tx1"/>
                </a:solidFill>
              </a:rPr>
              <a:t>Kolmogorov</a:t>
            </a:r>
            <a:r>
              <a:rPr lang="en-US" sz="2400" dirty="0">
                <a:solidFill>
                  <a:schemeClr val="tx1"/>
                </a:solidFill>
              </a:rPr>
              <a:t>			1931</a:t>
            </a:r>
          </a:p>
          <a:p>
            <a:pPr algn="l"/>
            <a:r>
              <a:rPr lang="en-US" sz="2400" dirty="0" err="1">
                <a:solidFill>
                  <a:schemeClr val="tx1"/>
                </a:solidFill>
              </a:rPr>
              <a:t>Andronov</a:t>
            </a:r>
            <a:r>
              <a:rPr lang="en-US" sz="2400" dirty="0">
                <a:solidFill>
                  <a:schemeClr val="tx1"/>
                </a:solidFill>
              </a:rPr>
              <a:t>, </a:t>
            </a:r>
            <a:r>
              <a:rPr lang="en-US" sz="2400" dirty="0" err="1">
                <a:solidFill>
                  <a:schemeClr val="tx1"/>
                </a:solidFill>
              </a:rPr>
              <a:t>Pontryagin</a:t>
            </a:r>
            <a:r>
              <a:rPr lang="en-US" sz="2400" dirty="0">
                <a:solidFill>
                  <a:schemeClr val="tx1"/>
                </a:solidFill>
              </a:rPr>
              <a:t>, Witt	1933</a:t>
            </a:r>
          </a:p>
          <a:p>
            <a:pPr algn="l"/>
            <a:r>
              <a:rPr lang="en-US" sz="2400" dirty="0">
                <a:solidFill>
                  <a:schemeClr val="tx1"/>
                </a:solidFill>
              </a:rPr>
              <a:t>Wang, </a:t>
            </a:r>
            <a:r>
              <a:rPr lang="en-US" sz="2400" dirty="0" err="1">
                <a:solidFill>
                  <a:schemeClr val="tx1"/>
                </a:solidFill>
              </a:rPr>
              <a:t>Uhlenbeck</a:t>
            </a:r>
            <a:r>
              <a:rPr lang="en-US" sz="2400" dirty="0">
                <a:solidFill>
                  <a:schemeClr val="tx1"/>
                </a:solidFill>
              </a:rPr>
              <a:t>		1945</a:t>
            </a:r>
          </a:p>
          <a:p>
            <a:pPr algn="l"/>
            <a:r>
              <a:rPr lang="en-US" sz="2400" dirty="0" err="1">
                <a:solidFill>
                  <a:schemeClr val="tx1"/>
                </a:solidFill>
              </a:rPr>
              <a:t>Siegert</a:t>
            </a:r>
            <a:r>
              <a:rPr lang="en-US" sz="2400" dirty="0">
                <a:solidFill>
                  <a:schemeClr val="tx1"/>
                </a:solidFill>
              </a:rPr>
              <a:t>				1951</a:t>
            </a:r>
          </a:p>
          <a:p>
            <a:pPr algn="l"/>
            <a:r>
              <a:rPr lang="en-US" sz="2400" dirty="0">
                <a:solidFill>
                  <a:schemeClr val="tx1"/>
                </a:solidFill>
              </a:rPr>
              <a:t>Darling, </a:t>
            </a:r>
            <a:r>
              <a:rPr lang="en-US" sz="2400" dirty="0" err="1">
                <a:solidFill>
                  <a:schemeClr val="tx1"/>
                </a:solidFill>
              </a:rPr>
              <a:t>Siegert</a:t>
            </a:r>
            <a:r>
              <a:rPr lang="en-US" sz="2400" dirty="0">
                <a:solidFill>
                  <a:schemeClr val="tx1"/>
                </a:solidFill>
              </a:rPr>
              <a:t>		              1953</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dirty="0"/>
              <a:t>Communication Application:</a:t>
            </a:r>
            <a:br>
              <a:rPr lang="en-US" sz="2800" dirty="0"/>
            </a:br>
            <a:r>
              <a:rPr lang="en-US" sz="2800" dirty="0"/>
              <a:t>Phase-locked-loop behavior in the presence of noise</a:t>
            </a:r>
          </a:p>
        </p:txBody>
      </p:sp>
      <p:pic>
        <p:nvPicPr>
          <p:cNvPr id="8" name="Picture Placeholder 7" descr="4 1 Phase Locked Loop Behavior in the Presence of Noise.jpg"/>
          <p:cNvPicPr>
            <a:picLocks noGrp="1" noChangeAspect="1"/>
          </p:cNvPicPr>
          <p:nvPr>
            <p:ph idx="4294967295"/>
          </p:nvPr>
        </p:nvPicPr>
        <p:blipFill>
          <a:blip r:embed="rId2" cstate="print">
            <a:lum contrast="49000"/>
          </a:blip>
          <a:stretch>
            <a:fillRect/>
          </a:stretch>
        </p:blipFill>
        <p:spPr>
          <a:xfrm>
            <a:off x="0" y="1524000"/>
            <a:ext cx="5119688" cy="2076450"/>
          </a:xfrm>
          <a:prstGeom prst="rect">
            <a:avLst/>
          </a:prstGeom>
          <a:noFill/>
          <a:ln>
            <a:noFill/>
          </a:ln>
        </p:spPr>
      </p:pic>
      <p:pic>
        <p:nvPicPr>
          <p:cNvPr id="5" name="Content Placeholder 4" descr="4 3 Mechanical analog of the irst order loop.jpg"/>
          <p:cNvPicPr>
            <a:picLocks noGrp="1" noChangeAspect="1"/>
          </p:cNvPicPr>
          <p:nvPr>
            <p:ph idx="4294967295"/>
          </p:nvPr>
        </p:nvPicPr>
        <p:blipFill>
          <a:blip r:embed="rId3" cstate="print">
            <a:lum contrast="49000"/>
          </a:blip>
          <a:stretch>
            <a:fillRect/>
          </a:stretch>
        </p:blipFill>
        <p:spPr>
          <a:xfrm>
            <a:off x="0" y="3733800"/>
            <a:ext cx="2895600" cy="2887663"/>
          </a:xfrm>
        </p:spPr>
      </p:pic>
      <p:sp>
        <p:nvSpPr>
          <p:cNvPr id="6" name="TextBox 5"/>
          <p:cNvSpPr txBox="1"/>
          <p:nvPr/>
        </p:nvSpPr>
        <p:spPr>
          <a:xfrm>
            <a:off x="4572000" y="5029200"/>
            <a:ext cx="3733800" cy="923330"/>
          </a:xfrm>
          <a:prstGeom prst="rect">
            <a:avLst/>
          </a:prstGeom>
          <a:noFill/>
        </p:spPr>
        <p:txBody>
          <a:bodyPr wrap="square" rtlCol="0">
            <a:spAutoFit/>
          </a:bodyPr>
          <a:lstStyle/>
          <a:p>
            <a:pPr algn="ctr"/>
            <a:r>
              <a:rPr lang="en-US" dirty="0"/>
              <a:t>Mechanical Analog of 1</a:t>
            </a:r>
            <a:r>
              <a:rPr lang="en-US" baseline="30000" dirty="0"/>
              <a:t>st</a:t>
            </a:r>
            <a:r>
              <a:rPr lang="en-US" dirty="0"/>
              <a:t> Order Loop: Pendulum</a:t>
            </a:r>
          </a:p>
          <a:p>
            <a:pPr algn="ctr"/>
            <a:endParaRPr lang="en-US" dirty="0"/>
          </a:p>
        </p:txBody>
      </p:sp>
      <p:sp>
        <p:nvSpPr>
          <p:cNvPr id="614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147" name="Rectangle 3"/>
          <p:cNvSpPr>
            <a:spLocks noChangeArrowheads="1"/>
          </p:cNvSpPr>
          <p:nvPr/>
        </p:nvSpPr>
        <p:spPr bwMode="auto">
          <a:xfrm>
            <a:off x="0" y="695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6149"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150" name="Rectangle 6"/>
          <p:cNvSpPr>
            <a:spLocks noChangeArrowheads="1"/>
          </p:cNvSpPr>
          <p:nvPr/>
        </p:nvSpPr>
        <p:spPr bwMode="auto">
          <a:xfrm>
            <a:off x="0" y="695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6152"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153" name="Rectangle 9"/>
          <p:cNvSpPr>
            <a:spLocks noChangeArrowheads="1"/>
          </p:cNvSpPr>
          <p:nvPr/>
        </p:nvSpPr>
        <p:spPr bwMode="auto">
          <a:xfrm>
            <a:off x="0" y="695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6155"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6154" name="Picture 10"/>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blackGray">
          <a:xfrm>
            <a:off x="4724400" y="4267200"/>
            <a:ext cx="3048000" cy="438150"/>
          </a:xfrm>
          <a:prstGeom prst="rect">
            <a:avLst/>
          </a:prstGeom>
          <a:noFill/>
        </p:spPr>
      </p:pic>
      <p:sp>
        <p:nvSpPr>
          <p:cNvPr id="6156" name="Rectangle 12"/>
          <p:cNvSpPr>
            <a:spLocks noChangeArrowheads="1"/>
          </p:cNvSpPr>
          <p:nvPr/>
        </p:nvSpPr>
        <p:spPr bwMode="auto">
          <a:xfrm>
            <a:off x="0" y="8953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9" name="TextBox 18"/>
          <p:cNvSpPr txBox="1"/>
          <p:nvPr/>
        </p:nvSpPr>
        <p:spPr>
          <a:xfrm>
            <a:off x="4800600" y="3657600"/>
            <a:ext cx="3056286" cy="369332"/>
          </a:xfrm>
          <a:prstGeom prst="rect">
            <a:avLst/>
          </a:prstGeom>
          <a:noFill/>
        </p:spPr>
        <p:txBody>
          <a:bodyPr wrap="none" rtlCol="0">
            <a:spAutoFit/>
          </a:bodyPr>
          <a:lstStyle/>
          <a:p>
            <a:r>
              <a:rPr lang="en-US" dirty="0"/>
              <a:t>1</a:t>
            </a:r>
            <a:r>
              <a:rPr lang="en-US" baseline="30000" dirty="0"/>
              <a:t>st</a:t>
            </a:r>
            <a:r>
              <a:rPr lang="en-US" dirty="0"/>
              <a:t> Order Loop (without Filter):</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457200"/>
            <a:ext cx="7924800" cy="977900"/>
          </a:xfrm>
        </p:spPr>
        <p:txBody>
          <a:bodyPr>
            <a:normAutofit fontScale="90000"/>
          </a:bodyPr>
          <a:lstStyle/>
          <a:p>
            <a:pPr algn="ctr"/>
            <a:r>
              <a:rPr lang="en-US" dirty="0"/>
              <a:t>Qualitative behavior of the </a:t>
            </a:r>
            <a:br>
              <a:rPr lang="en-US" dirty="0"/>
            </a:br>
            <a:r>
              <a:rPr lang="en-US" dirty="0"/>
              <a:t>phase-error probability-density function </a:t>
            </a:r>
            <a:br>
              <a:rPr lang="en-US" dirty="0"/>
            </a:br>
            <a:r>
              <a:rPr lang="en-US" dirty="0"/>
              <a:t>for the first-order loop</a:t>
            </a:r>
          </a:p>
        </p:txBody>
      </p:sp>
      <p:pic>
        <p:nvPicPr>
          <p:cNvPr id="5" name="Picture Placeholder 4" descr="4 4 Qualitative Behavior of the Phase Error.jpg"/>
          <p:cNvPicPr>
            <a:picLocks noGrp="1" noChangeAspect="1"/>
          </p:cNvPicPr>
          <p:nvPr>
            <p:ph idx="1"/>
          </p:nvPr>
        </p:nvPicPr>
        <p:blipFill>
          <a:blip r:embed="rId2" cstate="print">
            <a:lum contrast="49000"/>
          </a:blip>
          <a:srcRect b="948"/>
          <a:stretch>
            <a:fillRect/>
          </a:stretch>
        </p:blipFill>
        <p:spPr>
          <a:xfrm>
            <a:off x="2209800" y="1371600"/>
            <a:ext cx="5111750" cy="3682075"/>
          </a:xfrm>
          <a:prstGeom prst="rect">
            <a:avLst/>
          </a:prstGeom>
          <a:noFill/>
          <a:ln>
            <a:noFill/>
          </a:ln>
        </p:spPr>
      </p:pic>
      <p:sp>
        <p:nvSpPr>
          <p:cNvPr id="7" name="Text Placeholder 6"/>
          <p:cNvSpPr>
            <a:spLocks noGrp="1"/>
          </p:cNvSpPr>
          <p:nvPr>
            <p:ph type="body" sz="half" idx="2"/>
          </p:nvPr>
        </p:nvSpPr>
        <p:spPr>
          <a:xfrm>
            <a:off x="457200" y="5334000"/>
            <a:ext cx="8229600" cy="728663"/>
          </a:xfrm>
        </p:spPr>
        <p:txBody>
          <a:bodyPr>
            <a:normAutofit/>
          </a:bodyPr>
          <a:lstStyle/>
          <a:p>
            <a:pPr algn="ctr"/>
            <a:r>
              <a:rPr lang="en-US" sz="1600" b="1" dirty="0"/>
              <a:t>Temporal Evolution</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3104</TotalTime>
  <Words>1584</Words>
  <Application>Microsoft Office PowerPoint</Application>
  <PresentationFormat>On-screen Show (4:3)</PresentationFormat>
  <Paragraphs>377</Paragraphs>
  <Slides>34</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Arial</vt:lpstr>
      <vt:lpstr>Calibri</vt:lpstr>
      <vt:lpstr>Cambria Math</vt:lpstr>
      <vt:lpstr>Symbol</vt:lpstr>
      <vt:lpstr>Times New Roman</vt:lpstr>
      <vt:lpstr>Office Theme</vt:lpstr>
      <vt:lpstr>A Tale of Two Careers (tightly intertwined)</vt:lpstr>
      <vt:lpstr>Careers’ Timeline</vt:lpstr>
      <vt:lpstr>External Influences</vt:lpstr>
      <vt:lpstr>  Andrey  Andreyevich Markov                    (1856-1922)</vt:lpstr>
      <vt:lpstr>Processes, Sequences and Chains: Three Markov Entities</vt:lpstr>
      <vt:lpstr>Continuous Markov process</vt:lpstr>
      <vt:lpstr>Continuous Time Markov Process Theory</vt:lpstr>
      <vt:lpstr>Communication Application: Phase-locked-loop behavior in the presence of noise</vt:lpstr>
      <vt:lpstr>Qualitative behavior of the  phase-error probability-density function  for the first-order loop</vt:lpstr>
      <vt:lpstr>Fokker-Planck Equation for Probability Density-function of Continuous Markov Process</vt:lpstr>
      <vt:lpstr>First-order-loop  steady-state phase-error probability densities  for zero frequency-error </vt:lpstr>
      <vt:lpstr>Discrete Time-Continuous State Sequences Linear Filtering/Estimation</vt:lpstr>
      <vt:lpstr>Wiener Filtering Model: Stochastic Signal z generated by filtering white noise u observed in presence of additive white noise n</vt:lpstr>
      <vt:lpstr>General Discrete Linear Filter H(D)=a(D)/b(D) </vt:lpstr>
      <vt:lpstr>Vector Equations</vt:lpstr>
      <vt:lpstr>Time-varying Linear Model in Noise</vt:lpstr>
      <vt:lpstr>LMSE Filter (Kalman)</vt:lpstr>
      <vt:lpstr>Applications</vt:lpstr>
      <vt:lpstr>Claude Shannon 1916-2001 </vt:lpstr>
      <vt:lpstr>Discrete Time– Discrete (Finite) State  Information Theory, Convolutional Codes, Etc.</vt:lpstr>
      <vt:lpstr>Intersymbol Interference (ISI) Model</vt:lpstr>
      <vt:lpstr> 4-State Markov Graph Example</vt:lpstr>
      <vt:lpstr>Convolutional Channel Code Example</vt:lpstr>
      <vt:lpstr>Some Markov Comparisons</vt:lpstr>
      <vt:lpstr>Applications and Extensions</vt:lpstr>
      <vt:lpstr>Entrepreneurial Career in Telecommunications</vt:lpstr>
      <vt:lpstr>Spread Spectrum Purposes</vt:lpstr>
      <vt:lpstr>PowerPoint Presentation</vt:lpstr>
      <vt:lpstr>PowerPoint Presentation</vt:lpstr>
      <vt:lpstr>Pseudorandom Sequence Generation</vt:lpstr>
      <vt:lpstr>PowerPoint Presentation</vt:lpstr>
      <vt:lpstr>Jamming Margin*</vt:lpstr>
      <vt:lpstr>Code Division Multiple Access (CDMA)*</vt:lpstr>
      <vt:lpstr>That’s It</vt:lpstr>
    </vt:vector>
  </TitlesOfParts>
  <Company>Admin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Andrei  Andreyevich Markov                    (1856-1922)</dc:title>
  <dc:creator>Andrew Viterbi</dc:creator>
  <cp:lastModifiedBy>Andrew Viterbi</cp:lastModifiedBy>
  <cp:revision>282</cp:revision>
  <cp:lastPrinted>2017-08-24T17:40:55Z</cp:lastPrinted>
  <dcterms:created xsi:type="dcterms:W3CDTF">2009-11-03T01:06:52Z</dcterms:created>
  <dcterms:modified xsi:type="dcterms:W3CDTF">2017-09-18T18:27:16Z</dcterms:modified>
</cp:coreProperties>
</file>