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2"/>
  </p:notes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000000"/>
    <a:srgbClr val="FFFFFF"/>
    <a:srgbClr val="99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9876" autoAdjust="0"/>
  </p:normalViewPr>
  <p:slideViewPr>
    <p:cSldViewPr snapToGrid="0" snapToObjects="1">
      <p:cViewPr>
        <p:scale>
          <a:sx n="61" d="100"/>
          <a:sy n="61" d="100"/>
        </p:scale>
        <p:origin x="-154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3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861B9-1E80-4E90-99D3-BB4A1D1F7EEB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6844F-A822-40A5-907D-F616693AB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42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Cite </a:t>
            </a:r>
            <a:r>
              <a:rPr lang="en-US" dirty="0" err="1" smtClean="0"/>
              <a:t>turvey</a:t>
            </a:r>
            <a:r>
              <a:rPr lang="en-US" dirty="0" smtClean="0"/>
              <a:t> reference</a:t>
            </a:r>
            <a:r>
              <a:rPr lang="en-US" baseline="0" dirty="0" smtClean="0"/>
              <a:t> (coordination) and </a:t>
            </a:r>
            <a:r>
              <a:rPr lang="en-US" baseline="0" dirty="0" err="1" smtClean="0"/>
              <a:t>marieke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rohde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0A453-5546-4160-AB1C-840A8F0094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Articulatory</a:t>
            </a:r>
            <a:r>
              <a:rPr lang="en-US" dirty="0" smtClean="0"/>
              <a:t> primitives – what are they and why are they important?</a:t>
            </a:r>
          </a:p>
          <a:p>
            <a:r>
              <a:rPr lang="en-US" dirty="0" smtClean="0"/>
              <a:t>Mention</a:t>
            </a:r>
            <a:r>
              <a:rPr lang="en-US" baseline="0" dirty="0" smtClean="0"/>
              <a:t> INTERPRETABILITY…</a:t>
            </a:r>
          </a:p>
          <a:p>
            <a:r>
              <a:rPr lang="en-US" dirty="0" smtClean="0"/>
              <a:t>Why </a:t>
            </a:r>
            <a:r>
              <a:rPr lang="en-US" dirty="0" err="1" smtClean="0"/>
              <a:t>sparsity</a:t>
            </a:r>
            <a:r>
              <a:rPr lang="en-US" dirty="0" smtClean="0"/>
              <a:t>?</a:t>
            </a:r>
          </a:p>
          <a:p>
            <a:pPr lvl="1"/>
            <a:r>
              <a:rPr lang="en-US" sz="2000" dirty="0" err="1" smtClean="0"/>
              <a:t>d’Avella</a:t>
            </a:r>
            <a:r>
              <a:rPr lang="en-US" sz="2000" dirty="0" smtClean="0"/>
              <a:t> and </a:t>
            </a:r>
            <a:r>
              <a:rPr lang="en-US" sz="2000" dirty="0" err="1" smtClean="0"/>
              <a:t>Bizzi</a:t>
            </a:r>
            <a:r>
              <a:rPr lang="en-US" sz="2000" dirty="0" smtClean="0"/>
              <a:t> (2002, 05) – Extracting muscle synergies from EMG data.</a:t>
            </a:r>
          </a:p>
          <a:p>
            <a:pPr lvl="1"/>
            <a:r>
              <a:rPr lang="en-US" sz="2000" dirty="0" err="1" smtClean="0"/>
              <a:t>Hromadka</a:t>
            </a:r>
            <a:r>
              <a:rPr lang="en-US" sz="2000" dirty="0" smtClean="0"/>
              <a:t> et al. (2008) – Sparse representations of sounds in the auditory cortex.</a:t>
            </a:r>
          </a:p>
          <a:p>
            <a:pPr lvl="1"/>
            <a:r>
              <a:rPr lang="en-US" sz="2000" dirty="0" err="1" smtClean="0"/>
              <a:t>Olshausen</a:t>
            </a:r>
            <a:r>
              <a:rPr lang="en-US" sz="2000" dirty="0" smtClean="0"/>
              <a:t> and Field (2004) – Sparse representations in biological vision</a:t>
            </a:r>
          </a:p>
          <a:p>
            <a:r>
              <a:rPr lang="en-US" dirty="0" smtClean="0"/>
              <a:t>Why non-negativity? (Eliminates things like PCA…)</a:t>
            </a:r>
          </a:p>
          <a:p>
            <a:r>
              <a:rPr lang="en-US" dirty="0" smtClean="0"/>
              <a:t>Importance of part-based (additive) representations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0A453-5546-4160-AB1C-840A8F0094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K=15, </a:t>
            </a:r>
            <a:r>
              <a:rPr lang="en-US" dirty="0" err="1" smtClean="0"/>
              <a:t>Sh</a:t>
            </a:r>
            <a:r>
              <a:rPr lang="en-US" dirty="0" smtClean="0"/>
              <a:t>=0.75, T=4.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20A453-5546-4160-AB1C-840A8F0094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BFE7-D2E2-4488-8F6B-3EDDB200C6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BFE7-D2E2-4488-8F6B-3EDDB200C6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2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df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1528"/>
            <a:ext cx="9144000" cy="650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6186129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997700" y="6660335"/>
            <a:ext cx="1822126" cy="154821"/>
          </a:xfrm>
          <a:prstGeom prst="rect">
            <a:avLst/>
          </a:prstGeom>
        </p:spPr>
      </p:pic>
      <p:pic>
        <p:nvPicPr>
          <p:cNvPr id="12" name="Picture 11" descr="Formal_Viterbi_GoldOnCard_NoBG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92102" y="6336615"/>
            <a:ext cx="1741688" cy="470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Vikram\Desktop\Research\ISSP%202011%20Montreal\rainbow-tracked-db.avi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jaist.ac.j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-1" y="46494"/>
            <a:ext cx="8322591" cy="13716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SPARSITY &amp; SPEECH SCIENCE?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A DATA-DRIVEN CHARACTERIZATION OF 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 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CONTROL</a:t>
            </a:r>
            <a:endParaRPr lang="en-US" sz="26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511434" y="5098950"/>
            <a:ext cx="8001000" cy="98901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IKRAM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AMANARAYANAN</a:t>
            </a:r>
            <a:endParaRPr lang="en-US" sz="2500" dirty="0">
              <a:solidFill>
                <a:srgbClr val="FF0000"/>
              </a:solidFill>
            </a:endParaRPr>
          </a:p>
          <a:p>
            <a:pPr algn="ctr" eaLnBrk="1" hangingPunct="1">
              <a:buNone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University of Southern California, Los Angeles</a:t>
            </a:r>
          </a:p>
        </p:txBody>
      </p:sp>
      <p:pic>
        <p:nvPicPr>
          <p:cNvPr id="5" name="Picture 4" descr="new_sail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6027" y="340057"/>
            <a:ext cx="1584156" cy="1031543"/>
          </a:xfrm>
          <a:prstGeom prst="rect">
            <a:avLst/>
          </a:prstGeom>
        </p:spPr>
      </p:pic>
      <p:pic>
        <p:nvPicPr>
          <p:cNvPr id="6" name="Picture 5" descr="usc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30668" y="304800"/>
            <a:ext cx="865334" cy="1066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62754"/>
            <a:ext cx="5955157" cy="333453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>
                <a:alpha val="10000"/>
              </a:schemeClr>
            </a:solidFill>
            <a:miter lim="800000"/>
            <a:headEnd/>
            <a:tailEnd/>
          </a:ln>
          <a:effectLst>
            <a:outerShdw blurRad="635000" dist="50800" dir="5400000" algn="ctr" rotWithShape="0">
              <a:srgbClr val="000000">
                <a:alpha val="25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497219662"/>
      </p:ext>
    </p:extLst>
  </p:cSld>
  <p:clrMapOvr>
    <a:masterClrMapping/>
  </p:clrMapOvr>
  <p:transition advTm="578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039813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OUTLOOK: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DIVERSE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PERSPECTIVES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E81473-FA94-4603-B41D-F6D8A0F6569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004" y="2754828"/>
            <a:ext cx="762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CONTROL </a:t>
            </a:r>
            <a:r>
              <a:rPr lang="en-US" sz="2200" b="1" dirty="0" smtClean="0"/>
              <a:t>perspective – Low-dimensional control manifold</a:t>
            </a:r>
            <a:r>
              <a:rPr lang="en-US" sz="2200" dirty="0" smtClean="0"/>
              <a:t>: </a:t>
            </a:r>
          </a:p>
          <a:p>
            <a:pPr algn="ctr"/>
            <a:r>
              <a:rPr lang="en-US" sz="2000" dirty="0" smtClean="0"/>
              <a:t>Can we find </a:t>
            </a:r>
            <a:r>
              <a:rPr lang="en-US" sz="2000" dirty="0" smtClean="0">
                <a:solidFill>
                  <a:srgbClr val="FF0000"/>
                </a:solidFill>
              </a:rPr>
              <a:t>synergies of control inputs </a:t>
            </a:r>
            <a:r>
              <a:rPr lang="en-US" sz="2000" dirty="0" smtClean="0"/>
              <a:t>that can drive this stochastic nonlinear dynamical system?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1004" y="4305954"/>
            <a:ext cx="762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COMMUNICATION </a:t>
            </a:r>
            <a:r>
              <a:rPr lang="en-US" sz="2200" b="1" dirty="0" smtClean="0"/>
              <a:t>perspective – Production-perception links</a:t>
            </a:r>
            <a:r>
              <a:rPr lang="en-US" sz="2200" dirty="0" smtClean="0"/>
              <a:t>: </a:t>
            </a:r>
          </a:p>
          <a:p>
            <a:pPr algn="ctr"/>
            <a:r>
              <a:rPr lang="en-US" sz="2000" dirty="0" smtClean="0"/>
              <a:t>Do we produce speech movements (and thus, primitives) for </a:t>
            </a:r>
            <a:r>
              <a:rPr lang="en-US" sz="2000" dirty="0" smtClean="0">
                <a:solidFill>
                  <a:srgbClr val="FF0000"/>
                </a:solidFill>
              </a:rPr>
              <a:t>optimal perception of sounds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1004" y="1078428"/>
            <a:ext cx="762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SIGNAL PROCESSING </a:t>
            </a:r>
            <a:r>
              <a:rPr lang="en-US" sz="2200" b="1" dirty="0" smtClean="0"/>
              <a:t>perspective – Better machine learning</a:t>
            </a:r>
            <a:r>
              <a:rPr lang="en-US" sz="2200" dirty="0" smtClean="0"/>
              <a:t>: </a:t>
            </a:r>
          </a:p>
          <a:p>
            <a:pPr algn="ctr"/>
            <a:r>
              <a:rPr lang="en-US" sz="2000" dirty="0" smtClean="0"/>
              <a:t>How can we </a:t>
            </a:r>
            <a:r>
              <a:rPr lang="en-US" sz="2000" dirty="0" smtClean="0">
                <a:solidFill>
                  <a:srgbClr val="FF0000"/>
                </a:solidFill>
              </a:rPr>
              <a:t>define better models </a:t>
            </a:r>
            <a:r>
              <a:rPr lang="en-US" sz="2000" dirty="0" smtClean="0"/>
              <a:t>that capture an optimal number of primitives of variable temporal lengths?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9487" y="5698866"/>
            <a:ext cx="8880529" cy="45434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ACKNOWLEDGEMENTS: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SAIL and SPAN groups, USC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NIH Grant DC007124.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6507" y="6300708"/>
            <a:ext cx="2745839" cy="45434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&lt;vramanar@usc.edu&gt;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263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SPEECH PRODUCTION INVOLVES COMPLEX COORDINATION!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C1BC10-6BAC-484E-BFDF-5F0D5F183E6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12236" y="22098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Scientific understanding</a:t>
            </a:r>
            <a:endParaRPr lang="en-US" sz="2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rainbow-tracked-db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44462" y="1219200"/>
            <a:ext cx="4876989" cy="4876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6276201"/>
            <a:ext cx="243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S. Narayanan et al (2004), JASA.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512236" y="28956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7030A0"/>
                </a:solidFill>
                <a:latin typeface="+mn-lt"/>
              </a:rPr>
              <a:t>Clinical rehabilitation</a:t>
            </a:r>
            <a:endParaRPr lang="en-US" sz="2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177" name="TextBox 14"/>
          <p:cNvSpPr txBox="1">
            <a:spLocks noChangeArrowheads="1"/>
          </p:cNvSpPr>
          <p:nvPr/>
        </p:nvSpPr>
        <p:spPr bwMode="auto">
          <a:xfrm>
            <a:off x="304800" y="3531513"/>
            <a:ext cx="11430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5250359"/>
            <a:ext cx="16764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THROAT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588436" y="5141873"/>
            <a:ext cx="304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ow </a:t>
            </a:r>
            <a:r>
              <a:rPr lang="en-US" sz="2200" b="1" i="1" dirty="0" smtClean="0">
                <a:solidFill>
                  <a:srgbClr val="FF0000"/>
                </a:solidFill>
                <a:latin typeface="+mn-lt"/>
              </a:rPr>
              <a:t>do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 we model speech motor control?</a:t>
            </a:r>
            <a:endParaRPr lang="en-US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88436" y="3531513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Understanding languages</a:t>
            </a:r>
            <a:endParaRPr lang="en-US" sz="2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664636" y="1371600"/>
            <a:ext cx="28194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0070C0"/>
                </a:solidFill>
              </a:rPr>
              <a:t>WHY STUDY THIS?</a:t>
            </a:r>
            <a:endParaRPr lang="en-US" sz="2200" b="1" u="sng" dirty="0">
              <a:solidFill>
                <a:srgbClr val="0070C0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588436" y="4114800"/>
            <a:ext cx="3048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7030A0"/>
                </a:solidFill>
                <a:latin typeface="+mn-lt"/>
              </a:rPr>
              <a:t>Robotics/prosthetics</a:t>
            </a:r>
            <a:endParaRPr lang="en-US" sz="2200" dirty="0">
              <a:solidFill>
                <a:srgbClr val="7030A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5030886"/>
      </p:ext>
    </p:extLst>
  </p:cSld>
  <p:clrMapOvr>
    <a:masterClrMapping/>
  </p:clrMapOvr>
  <p:transition advTm="49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7972"/>
            <a:ext cx="8229600" cy="8808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SPEECH COMMUNICATION CHAIN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E81473-FA94-4603-B41D-F6D8A0F6569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2" descr="http://www.jaist.ac.jp/profiles/pict/fig00715.pjpeg"/>
          <p:cNvPicPr>
            <a:picLocks noChangeAspect="1" noChangeArrowheads="1"/>
          </p:cNvPicPr>
          <p:nvPr/>
        </p:nvPicPr>
        <p:blipFill>
          <a:blip r:embed="rId3"/>
          <a:srcRect t="8084"/>
          <a:stretch>
            <a:fillRect/>
          </a:stretch>
        </p:blipFill>
        <p:spPr bwMode="auto">
          <a:xfrm>
            <a:off x="903888" y="973812"/>
            <a:ext cx="7553022" cy="472433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6019800" y="4114800"/>
            <a:ext cx="518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Image adapted from: </a:t>
            </a:r>
            <a:r>
              <a:rPr lang="en-US" sz="1200" dirty="0" err="1" smtClean="0">
                <a:hlinkClick r:id="rId4"/>
              </a:rPr>
              <a:t>Jianwu</a:t>
            </a:r>
            <a:r>
              <a:rPr lang="en-US" sz="1200" dirty="0" smtClean="0">
                <a:hlinkClick r:id="rId4"/>
              </a:rPr>
              <a:t> Dang, http://www.jaist.ac.jp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7400" y="18288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The speech communication system is complex!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751432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70C0"/>
                </a:solidFill>
                <a:latin typeface="+mn-lt"/>
              </a:rPr>
              <a:t>GOAL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: Build a 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systems-level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model of the speech motor controller. 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44995" y="2156024"/>
            <a:ext cx="2802649" cy="3846926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noFill/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6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284926"/>
            <a:ext cx="2133600" cy="108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ounded Rectangle 34"/>
          <p:cNvSpPr/>
          <p:nvPr/>
        </p:nvSpPr>
        <p:spPr>
          <a:xfrm>
            <a:off x="4648200" y="865326"/>
            <a:ext cx="4114800" cy="5181600"/>
          </a:xfrm>
          <a:prstGeom prst="round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04800" y="865326"/>
            <a:ext cx="4114800" cy="5181600"/>
          </a:xfrm>
          <a:prstGeom prst="roundRect">
            <a:avLst/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9482" y="153690"/>
            <a:ext cx="8229600" cy="7762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OUTLINE OF MY WORK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E81473-FA94-4603-B41D-F6D8A0F656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1170126"/>
            <a:ext cx="769620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CONTROLLER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751526"/>
            <a:ext cx="769620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BEHAVIOR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2207398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Hypotheses:  kinematic &amp; postural planning – pauses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39895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7000" y="254172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Use results : insight into motor control models</a:t>
            </a:r>
            <a:endParaRPr lang="en-US" b="1" dirty="0">
              <a:latin typeface="+mn-lt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1295400" y="1779726"/>
            <a:ext cx="381000" cy="2895600"/>
          </a:xfrm>
          <a:prstGeom prst="downArrow">
            <a:avLst/>
          </a:prstGeom>
          <a:solidFill>
            <a:srgbClr val="802FA1">
              <a:alpha val="25000"/>
            </a:srgbClr>
          </a:solidFill>
          <a:ln>
            <a:solidFill>
              <a:srgbClr val="00B05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6172200" y="3075126"/>
            <a:ext cx="838200" cy="1600200"/>
          </a:xfrm>
          <a:prstGeom prst="downArrow">
            <a:avLst/>
          </a:prstGeom>
          <a:solidFill>
            <a:srgbClr val="00682F">
              <a:alpha val="25000"/>
            </a:srgbClr>
          </a:solidFill>
          <a:ln cap="sq" cmpd="sng">
            <a:solidFill>
              <a:srgbClr val="00682F">
                <a:alpha val="25000"/>
              </a:srgbClr>
            </a:solidFill>
            <a:prstDash val="solid"/>
            <a:round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3429000" y="1779726"/>
            <a:ext cx="381000" cy="2895600"/>
          </a:xfrm>
          <a:prstGeom prst="downArrow">
            <a:avLst/>
          </a:prstGeom>
          <a:solidFill>
            <a:srgbClr val="802FA1">
              <a:alpha val="25000"/>
            </a:srgbClr>
          </a:solidFill>
          <a:ln>
            <a:solidFill>
              <a:srgbClr val="00B050">
                <a:alpha val="25000"/>
              </a:srgbClr>
            </a:solidFill>
            <a:prstDash val="sysDash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029200" y="3274138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Movement primitives: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low-dim.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space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for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control and coordination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5400" y="212399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Build better control models</a:t>
            </a:r>
            <a:endParaRPr lang="en-US" b="1" dirty="0">
              <a:latin typeface="+mn-lt"/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5867400" y="2236926"/>
            <a:ext cx="1447800" cy="457200"/>
          </a:xfrm>
          <a:prstGeom prst="chevron">
            <a:avLst/>
          </a:prstGeom>
          <a:solidFill>
            <a:srgbClr val="00682F">
              <a:alpha val="25000"/>
            </a:srgbClr>
          </a:solidFill>
          <a:ln>
            <a:solidFill>
              <a:srgbClr val="00682F">
                <a:alpha val="25000"/>
              </a:srgbClr>
            </a:solidFill>
            <a:prstDash val="sysDash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47800" y="543732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TOP-DOWN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1200" y="543732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BOTTOM-UP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9200" y="2998926"/>
            <a:ext cx="3276600" cy="1371600"/>
          </a:xfrm>
          <a:prstGeom prst="round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92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15" grpId="0" animBg="1"/>
      <p:bldP spid="16" grpId="0" animBg="1"/>
      <p:bldP spid="25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7" grpId="0"/>
      <p:bldP spid="38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8954"/>
            <a:ext cx="29335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3691"/>
            <a:ext cx="8382000" cy="7297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ATTACKING THE COORDINATION PROBLEM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E81473-FA94-4603-B41D-F6D8A0F6569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997636"/>
            <a:ext cx="32883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81400" y="1905773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One perspective</a:t>
            </a:r>
            <a:r>
              <a:rPr lang="en-US" sz="2000" dirty="0" smtClean="0">
                <a:latin typeface="+mn-lt"/>
              </a:rPr>
              <a:t>: Each degree-of-freedom behaves in a well defined way as defined by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 central controller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78783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Coordination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: bringing of parts into proper relation. 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3416" y="124503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Problem:  Too many degrees of freedom!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5207436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Bernstein’s suggestion</a:t>
            </a:r>
            <a:r>
              <a:rPr lang="en-US" sz="2000" dirty="0" smtClean="0">
                <a:latin typeface="+mn-lt"/>
              </a:rPr>
              <a:t>: The system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self-organizes</a:t>
            </a:r>
            <a:r>
              <a:rPr lang="en-US" sz="2000" dirty="0" smtClean="0">
                <a:latin typeface="+mn-lt"/>
              </a:rPr>
              <a:t> its multiple degrees of freedom to work in only a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few principal dimensions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83583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Bernstein (1967). </a:t>
            </a:r>
            <a:r>
              <a:rPr lang="en-US" sz="1200" b="1" i="1" dirty="0" smtClean="0">
                <a:solidFill>
                  <a:srgbClr val="00B050"/>
                </a:solidFill>
              </a:rPr>
              <a:t>Coordination and regulation of movements</a:t>
            </a:r>
            <a:r>
              <a:rPr lang="en-US" sz="1200" b="1" dirty="0" smtClean="0">
                <a:solidFill>
                  <a:srgbClr val="00B050"/>
                </a:solidFill>
              </a:rPr>
              <a:t>.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3048000" y="2159436"/>
            <a:ext cx="304800" cy="838200"/>
          </a:xfrm>
          <a:prstGeom prst="upArrow">
            <a:avLst/>
          </a:prstGeom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6705600" y="4597836"/>
            <a:ext cx="304800" cy="685800"/>
          </a:xfrm>
          <a:prstGeom prst="up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09600" y="2743200"/>
            <a:ext cx="8001000" cy="27432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8400AC-A15D-475A-9EB8-169B5AA17B1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709"/>
            <a:ext cx="8229600" cy="10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ARTICULATORY PRIMITIVES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430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+mn-lt"/>
                <a:cs typeface="Times New Roman" pitchFamily="18" charset="0"/>
              </a:rPr>
              <a:t>A set of </a:t>
            </a:r>
            <a:r>
              <a:rPr lang="en-US" sz="2200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time-varying functional units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(“synergies”) or basis functions, </a:t>
            </a:r>
            <a:r>
              <a:rPr lang="en-US" sz="2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weighted combinations</a:t>
            </a:r>
            <a:r>
              <a:rPr lang="en-US" sz="2200" dirty="0" smtClean="0">
                <a:latin typeface="+mn-lt"/>
                <a:cs typeface="Times New Roman" pitchFamily="18" charset="0"/>
              </a:rPr>
              <a:t> of which can be used to represent any movement of articulators in the vocal tract.</a:t>
            </a:r>
            <a:endParaRPr lang="en-US" sz="2200" dirty="0">
              <a:latin typeface="+mn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334470"/>
            <a:ext cx="2362200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RECONSTRUCTIO N ACCURACY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4258270"/>
            <a:ext cx="2514600" cy="92333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MODEL-DEPENDENT SMOOTHNESS OR SPARSITY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600" y="6428601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V. Ramanarayanan et al,  JASA, </a:t>
            </a:r>
            <a:r>
              <a:rPr lang="en-US" sz="1200" b="1" i="1" dirty="0" smtClean="0">
                <a:solidFill>
                  <a:srgbClr val="00B050"/>
                </a:solidFill>
              </a:rPr>
              <a:t>under review</a:t>
            </a:r>
            <a:r>
              <a:rPr lang="en-US" sz="1200" b="1" dirty="0" smtClean="0">
                <a:solidFill>
                  <a:srgbClr val="00B050"/>
                </a:solidFill>
              </a:rPr>
              <a:t>.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2845713"/>
            <a:ext cx="746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OPTIMIZATION GOAL:</a:t>
            </a:r>
          </a:p>
          <a:p>
            <a:pPr algn="ctr"/>
            <a:endParaRPr lang="en-US" sz="2200" dirty="0" smtClean="0">
              <a:cs typeface="Times New Roman" pitchFamily="18" charset="0"/>
            </a:endParaRPr>
          </a:p>
          <a:p>
            <a:pPr algn="ctr"/>
            <a:r>
              <a:rPr lang="en-US" sz="2200" dirty="0" smtClean="0">
                <a:cs typeface="Times New Roman" pitchFamily="18" charset="0"/>
              </a:rPr>
              <a:t> Find a </a:t>
            </a:r>
            <a:r>
              <a:rPr lang="en-US" sz="2200" b="1" dirty="0" smtClean="0">
                <a:cs typeface="Times New Roman" pitchFamily="18" charset="0"/>
              </a:rPr>
              <a:t>spatiotemporal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b="1" dirty="0" smtClean="0">
                <a:cs typeface="Times New Roman" pitchFamily="18" charset="0"/>
              </a:rPr>
              <a:t>dictionary </a:t>
            </a:r>
            <a:r>
              <a:rPr lang="en-US" sz="2200" dirty="0" smtClean="0">
                <a:cs typeface="Times New Roman" pitchFamily="18" charset="0"/>
              </a:rPr>
              <a:t>of primitives that trades off :</a:t>
            </a:r>
            <a:endParaRPr lang="en-US" sz="2200" dirty="0">
              <a:latin typeface="+mn-lt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5741313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We designed an algorithm that solves this optimization problem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55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/>
      <p:bldP spid="7" grpId="0"/>
      <p:bldP spid="15" grpId="0" animBg="1"/>
      <p:bldP spid="17" grpId="0" animBg="1"/>
      <p:bldP spid="19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5568"/>
            <a:ext cx="9144000" cy="7594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/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ʌ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as in “CUT”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8400AC-A15D-475A-9EB8-169B5AA17B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1356"/>
          <a:stretch>
            <a:fillRect/>
          </a:stretch>
        </p:blipFill>
        <p:spPr bwMode="auto">
          <a:xfrm>
            <a:off x="0" y="761999"/>
            <a:ext cx="9144000" cy="101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838200"/>
            <a:ext cx="1066800" cy="914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838200"/>
            <a:ext cx="1066800" cy="914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838200"/>
            <a:ext cx="1066800" cy="914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8800" y="838200"/>
            <a:ext cx="1066800" cy="9144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1" t="23781" r="41639" b="60078"/>
          <a:stretch>
            <a:fillRect/>
          </a:stretch>
        </p:blipFill>
        <p:spPr bwMode="auto">
          <a:xfrm>
            <a:off x="228600" y="1828800"/>
            <a:ext cx="4631328" cy="88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1" t="40052" r="41639" b="42555"/>
          <a:stretch>
            <a:fillRect/>
          </a:stretch>
        </p:blipFill>
        <p:spPr bwMode="auto">
          <a:xfrm>
            <a:off x="2514600" y="3698779"/>
            <a:ext cx="4631392" cy="9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1" t="56323" r="41639" b="26284"/>
          <a:stretch>
            <a:fillRect/>
          </a:stretch>
        </p:blipFill>
        <p:spPr bwMode="auto">
          <a:xfrm>
            <a:off x="4512563" y="4689357"/>
            <a:ext cx="4631437" cy="94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1" t="73846" r="42410" b="8761"/>
          <a:stretch>
            <a:fillRect/>
          </a:stretch>
        </p:blipFill>
        <p:spPr bwMode="auto">
          <a:xfrm>
            <a:off x="239717" y="2743200"/>
            <a:ext cx="4560883" cy="9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11" t="73846" r="42410" b="8761"/>
          <a:stretch>
            <a:fillRect/>
          </a:stretch>
        </p:blipFill>
        <p:spPr bwMode="auto">
          <a:xfrm>
            <a:off x="4495800" y="5679924"/>
            <a:ext cx="4560883" cy="9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2400" y="54037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Captures linguistically meaningful events</a:t>
            </a:r>
            <a:endParaRPr lang="en-US" sz="240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293203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R</a:t>
            </a:r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elease of /k/</a:t>
            </a:r>
            <a:endParaRPr lang="en-US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3912513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+mn-lt"/>
              </a:rPr>
              <a:t>Vowel</a:t>
            </a:r>
            <a:endParaRPr lang="en-US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690" y="4869537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Formation of /t/</a:t>
            </a:r>
            <a:endParaRPr lang="en-US" sz="2200" b="1" dirty="0">
              <a:solidFill>
                <a:srgbClr val="00206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16521645"/>
      </p:ext>
    </p:extLst>
  </p:cSld>
  <p:clrMapOvr>
    <a:masterClrMapping/>
  </p:clrMapOvr>
  <p:transition advTm="21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22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0398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ONGOING: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FINDING SYNERGIES OF CONTROL INPUTS THAT DRIVE THIS DYNAMICAL SYSTEM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E81473-FA94-4603-B41D-F6D8A0F656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58400" y="1295400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B050"/>
                </a:solidFill>
              </a:rPr>
              <a:t>Chhabra</a:t>
            </a:r>
            <a:r>
              <a:rPr lang="en-US" sz="1200" b="1" dirty="0" smtClean="0">
                <a:solidFill>
                  <a:srgbClr val="00B050"/>
                </a:solidFill>
              </a:rPr>
              <a:t> and Jacobs (2006). Neural Computation</a:t>
            </a:r>
            <a:endParaRPr lang="en-US" sz="12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385808"/>
            <a:ext cx="3276600" cy="62945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2224008"/>
            <a:ext cx="8162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15600" y="2286000"/>
            <a:ext cx="5905500" cy="95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144000" y="4038600"/>
            <a:ext cx="8839200" cy="4308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+mn-lt"/>
              </a:rPr>
              <a:t>Goal</a:t>
            </a:r>
            <a:r>
              <a:rPr lang="en-US" sz="2200" dirty="0" smtClean="0">
                <a:latin typeface="+mn-lt"/>
              </a:rPr>
              <a:t>: To find the optimal control signals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u(t)</a:t>
            </a:r>
            <a:r>
              <a:rPr lang="en-US" sz="2200" dirty="0" smtClean="0">
                <a:latin typeface="+mn-lt"/>
              </a:rPr>
              <a:t> that minimize cost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5400" y="5105400"/>
            <a:ext cx="967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+mn-lt"/>
                <a:cs typeface="Times New Roman" pitchFamily="18" charset="0"/>
              </a:rPr>
              <a:t>Problem</a:t>
            </a:r>
            <a:r>
              <a:rPr lang="en-US" sz="2200" dirty="0" smtClean="0">
                <a:latin typeface="+mn-lt"/>
                <a:cs typeface="Times New Roman" pitchFamily="18" charset="0"/>
              </a:rPr>
              <a:t>: Computationally intractable for nonlinear systems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653008"/>
            <a:ext cx="792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latin typeface="+mn-lt"/>
                <a:cs typeface="Times New Roman" pitchFamily="18" charset="0"/>
              </a:rPr>
              <a:t>Solution</a:t>
            </a:r>
            <a:r>
              <a:rPr lang="en-US" sz="2200" dirty="0" smtClean="0">
                <a:latin typeface="+mn-lt"/>
                <a:cs typeface="Times New Roman" pitchFamily="18" charset="0"/>
              </a:rPr>
              <a:t>: Use </a:t>
            </a:r>
            <a:r>
              <a:rPr lang="en-US" sz="2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approx. methods</a:t>
            </a:r>
            <a:r>
              <a:rPr lang="en-US" sz="2200" dirty="0" smtClean="0">
                <a:latin typeface="+mn-lt"/>
                <a:cs typeface="Times New Roman" pitchFamily="18" charset="0"/>
              </a:rPr>
              <a:t>, find </a:t>
            </a:r>
            <a:r>
              <a:rPr lang="en-US" sz="22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locally optimal </a:t>
            </a:r>
            <a:r>
              <a:rPr lang="en-US" sz="2200" dirty="0" err="1" smtClean="0">
                <a:latin typeface="+mn-lt"/>
                <a:cs typeface="Times New Roman" pitchFamily="18" charset="0"/>
              </a:rPr>
              <a:t>solns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6214209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Li and </a:t>
            </a:r>
            <a:r>
              <a:rPr lang="en-US" sz="1400" b="1" dirty="0" err="1" smtClean="0">
                <a:solidFill>
                  <a:srgbClr val="00B050"/>
                </a:solidFill>
              </a:rPr>
              <a:t>Todorov</a:t>
            </a:r>
            <a:r>
              <a:rPr lang="en-US" sz="1400" b="1" dirty="0" smtClean="0">
                <a:solidFill>
                  <a:srgbClr val="00B050"/>
                </a:solidFill>
              </a:rPr>
              <a:t> (2005). Iterative LQR/LQG methods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2605008"/>
            <a:ext cx="8001000" cy="27432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4196278"/>
            <a:ext cx="2057400" cy="92333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ACCURACY OF MOVEMENT TRAJECTORY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4433808"/>
            <a:ext cx="1676400" cy="38100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SMOOTHNESS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2707521"/>
            <a:ext cx="746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OPTIMIZATION GOAL:</a:t>
            </a:r>
          </a:p>
          <a:p>
            <a:pPr algn="ctr"/>
            <a:endParaRPr lang="en-US" sz="2200" dirty="0" smtClean="0">
              <a:cs typeface="Times New Roman" pitchFamily="18" charset="0"/>
            </a:endParaRPr>
          </a:p>
          <a:p>
            <a:pPr algn="ctr"/>
            <a:r>
              <a:rPr lang="en-US" sz="2200" dirty="0" smtClean="0">
                <a:cs typeface="Times New Roman" pitchFamily="18" charset="0"/>
              </a:rPr>
              <a:t> Find a dictionary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of </a:t>
            </a:r>
            <a:r>
              <a:rPr lang="en-US" sz="2200" b="1" dirty="0" smtClean="0">
                <a:cs typeface="Times New Roman" pitchFamily="18" charset="0"/>
              </a:rPr>
              <a:t>control signals 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u(t)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that trades off :</a:t>
            </a:r>
            <a:endParaRPr lang="en-US" sz="2200" dirty="0">
              <a:latin typeface="+mn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4320877"/>
            <a:ext cx="2057400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VERY LARGE CONTROL VALUES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7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 animBg="1"/>
      <p:bldP spid="15" grpId="0" animBg="1"/>
      <p:bldP spid="16" grpId="0" animBg="1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5779" y="4520346"/>
            <a:ext cx="2133600" cy="108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039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CONTRIBUTIONS/FINDINGS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E81473-FA94-4603-B41D-F6D8A0F6569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315011"/>
            <a:ext cx="2855979" cy="190090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/>
          <p:nvPr/>
        </p:nvSpPr>
        <p:spPr>
          <a:xfrm>
            <a:off x="5065779" y="1396146"/>
            <a:ext cx="213360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CONTROLLER</a:t>
            </a:r>
            <a:endParaRPr lang="en-US" sz="24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5779" y="3834546"/>
            <a:ext cx="213360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BEHAVIOR</a:t>
            </a:r>
            <a:endParaRPr lang="en-US" sz="24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8579" y="2467411"/>
            <a:ext cx="3048000" cy="646331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STRUCTURE </a:t>
            </a:r>
          </a:p>
          <a:p>
            <a:pPr algn="ctr"/>
            <a:r>
              <a:rPr lang="en-US" b="1" dirty="0" smtClean="0">
                <a:latin typeface="+mn-lt"/>
              </a:rPr>
              <a:t>(VOCAL APPARATUS)</a:t>
            </a:r>
            <a:endParaRPr lang="en-US" b="1" dirty="0">
              <a:latin typeface="+mn-lt"/>
            </a:endParaRPr>
          </a:p>
        </p:txBody>
      </p:sp>
      <p:sp>
        <p:nvSpPr>
          <p:cNvPr id="19" name="Circular Arrow 18"/>
          <p:cNvSpPr/>
          <p:nvPr/>
        </p:nvSpPr>
        <p:spPr>
          <a:xfrm>
            <a:off x="6665979" y="1857811"/>
            <a:ext cx="2971800" cy="3276600"/>
          </a:xfrm>
          <a:prstGeom prst="circularArrow">
            <a:avLst>
              <a:gd name="adj1" fmla="val 12500"/>
              <a:gd name="adj2" fmla="val 1142315"/>
              <a:gd name="adj3" fmla="val 20457681"/>
              <a:gd name="adj4" fmla="val 10800000"/>
              <a:gd name="adj5" fmla="val 12500"/>
            </a:avLst>
          </a:prstGeom>
          <a:solidFill>
            <a:srgbClr val="00682F">
              <a:alpha val="50000"/>
            </a:srgbClr>
          </a:solidFill>
          <a:scene3d>
            <a:camera prst="orthographicFront">
              <a:rot lat="0" lon="10499973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903979" y="1934011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5903979" y="3305611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8979" y="1243746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1.   An </a:t>
            </a:r>
            <a:r>
              <a:rPr lang="en-US" sz="2400" dirty="0" smtClean="0">
                <a:solidFill>
                  <a:srgbClr val="FF0000"/>
                </a:solidFill>
              </a:rPr>
              <a:t>algorithmic framework </a:t>
            </a:r>
            <a:r>
              <a:rPr lang="en-US" sz="2400" dirty="0" smtClean="0"/>
              <a:t>that can learn </a:t>
            </a:r>
            <a:r>
              <a:rPr lang="en-US" sz="2400" dirty="0" smtClean="0"/>
              <a:t>interpretable </a:t>
            </a:r>
            <a:r>
              <a:rPr lang="en-US" sz="2400" dirty="0" err="1" smtClean="0"/>
              <a:t>spatio</a:t>
            </a:r>
            <a:r>
              <a:rPr lang="en-US" sz="2400" dirty="0" smtClean="0"/>
              <a:t>-temporal dictionaries of movement primitives </a:t>
            </a:r>
            <a:r>
              <a:rPr lang="en-US" sz="2400" dirty="0" smtClean="0"/>
              <a:t>from input </a:t>
            </a:r>
            <a:r>
              <a:rPr lang="en-US" sz="2400" dirty="0" err="1" smtClean="0"/>
              <a:t>timeseries</a:t>
            </a:r>
            <a:r>
              <a:rPr lang="en-US" sz="2400" dirty="0" smtClean="0"/>
              <a:t> data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88979" y="4048441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+mn-lt"/>
              </a:rPr>
              <a:t>2.   A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control framework </a:t>
            </a:r>
            <a:r>
              <a:rPr lang="en-US" sz="2400" dirty="0" smtClean="0">
                <a:latin typeface="+mn-lt"/>
              </a:rPr>
              <a:t>that is based on a small dictionary of control signals, i.e., a lower dimensional control manifold. 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21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2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7.5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2|0.7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3"/>
</p:tagLst>
</file>

<file path=ppt/theme/theme1.xml><?xml version="1.0" encoding="utf-8"?>
<a:theme xmlns:a="http://schemas.openxmlformats.org/drawingml/2006/main" name="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2012-02-19 Bardia's New Viterbi PP template</Template>
  <TotalTime>253</TotalTime>
  <Words>628</Words>
  <Application>Microsoft Office PowerPoint</Application>
  <PresentationFormat>On-screen Show (4:3)</PresentationFormat>
  <Paragraphs>99</Paragraphs>
  <Slides>10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SPARSITY &amp; SPEECH SCIENCE?  TOWARDS A DATA-DRIVEN CHARACTERIZATION OF  SPEECH MOTOR CONTROL</vt:lpstr>
      <vt:lpstr>SPEECH PRODUCTION INVOLVES COMPLEX COORDINATION!</vt:lpstr>
      <vt:lpstr>THE SPEECH COMMUNICATION CHAIN</vt:lpstr>
      <vt:lpstr>CONCEPTUAL OUTLINE OF MY WORK</vt:lpstr>
      <vt:lpstr>ATTACKING THE COORDINATION PROBLEM</vt:lpstr>
      <vt:lpstr>Slide 6</vt:lpstr>
      <vt:lpstr>EXAMPLE: /kʌt/ as in “CUT”</vt:lpstr>
      <vt:lpstr>ONGOING: FINDING SYNERGIES OF CONTROL INPUTS THAT DRIVE THIS DYNAMICAL SYSTEM</vt:lpstr>
      <vt:lpstr>CONTRIBUTIONS/FINDINGS</vt:lpstr>
      <vt:lpstr>OUTLOOK: DIVERSE EE PERSPECTIVES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Bardia</dc:creator>
  <cp:lastModifiedBy>Vikram Ramanarayanan</cp:lastModifiedBy>
  <cp:revision>45</cp:revision>
  <cp:lastPrinted>2012-02-07T18:57:58Z</cp:lastPrinted>
  <dcterms:created xsi:type="dcterms:W3CDTF">2012-02-29T22:38:59Z</dcterms:created>
  <dcterms:modified xsi:type="dcterms:W3CDTF">2013-02-05T05:24:49Z</dcterms:modified>
</cp:coreProperties>
</file>