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EB5"/>
    <a:srgbClr val="000000"/>
    <a:srgbClr val="FF9900"/>
    <a:srgbClr val="FFCC00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58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E1F15-2027-47CA-B56F-4CD39CB1B05A}" type="datetimeFigureOut">
              <a:rPr lang="zh-CN" altLang="en-US" smtClean="0"/>
              <a:t>11/14/16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7D38E-FFDE-427F-9A01-0D111F04FF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73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break through the common sense. Even pure water can be conductive.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D38E-FFDE-427F-9A01-0D111F04FF5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65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0" name="Picture 9" descr="Formal_Viterbi_GoldOnCard_NoBG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2" name="Picture 11" descr="Formal_Viterbi_GoldOnCard_NoBG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7350" y="1512219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ea typeface="+mj-ea"/>
                <a:cs typeface="Arial"/>
              </a:rPr>
              <a:t>A Computational Study of Expressive Facial Dynamics in Children with Autism</a:t>
            </a: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7349" y="4194965"/>
            <a:ext cx="9129299" cy="1543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500" u="none" strike="noStrike" kern="1200" cap="none" spc="0" normalizeH="0" baseline="0" noProof="0" dirty="0" smtClean="0">
                <a:effectLst/>
                <a:uLnTx/>
                <a:uFillTx/>
                <a:latin typeface="Times New Roman"/>
                <a:cs typeface="Times New Roman"/>
              </a:rPr>
              <a:t>Zhaojun Yang</a:t>
            </a:r>
            <a:endParaRPr kumimoji="0" lang="en-US" sz="2500" u="none" strike="noStrike" kern="1200" cap="none" spc="0" normalizeH="0" baseline="0" noProof="0" dirty="0" smtClean="0">
              <a:effectLst/>
              <a:uLnTx/>
              <a:uFillTx/>
              <a:latin typeface="Times New Roman"/>
              <a:cs typeface="Times New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600" i="1" dirty="0">
              <a:latin typeface="Times New Roman"/>
              <a:cs typeface="Times New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i="1" u="none" strike="noStrike" kern="1200" cap="none" spc="0" normalizeH="0" baseline="0" noProof="0" dirty="0" err="1" smtClean="0">
                <a:effectLst/>
                <a:uLnTx/>
                <a:uFillTx/>
                <a:latin typeface="Times New Roman"/>
                <a:cs typeface="Times New Roman"/>
              </a:rPr>
              <a:t>Noverber</a:t>
            </a:r>
            <a:r>
              <a:rPr kumimoji="0" lang="en-US" sz="2000" i="1" u="none" strike="noStrike" kern="1200" cap="none" spc="0" normalizeH="0" baseline="0" noProof="0" dirty="0" smtClean="0">
                <a:effectLst/>
                <a:uLnTx/>
                <a:uFillTx/>
                <a:latin typeface="Times New Roman"/>
                <a:cs typeface="Times New Roman"/>
              </a:rPr>
              <a:t> 18</a:t>
            </a:r>
            <a:r>
              <a:rPr kumimoji="0" lang="en-US" sz="2000" i="1" u="none" strike="noStrike" kern="1200" cap="none" spc="0" normalizeH="0" baseline="30000" noProof="0" dirty="0" smtClean="0">
                <a:effectLst/>
                <a:uLnTx/>
                <a:uFillTx/>
                <a:latin typeface="Times New Roman"/>
                <a:cs typeface="Times New Roman"/>
              </a:rPr>
              <a:t>th</a:t>
            </a:r>
            <a:r>
              <a:rPr kumimoji="0" lang="en-US" sz="2000" i="1" u="none" strike="noStrike" kern="1200" cap="none" spc="0" normalizeH="0" noProof="0" dirty="0" smtClean="0">
                <a:effectLst/>
                <a:uLnTx/>
                <a:uFillTx/>
                <a:latin typeface="Times New Roman"/>
                <a:cs typeface="Times New Roman"/>
              </a:rPr>
              <a:t>, 2016</a:t>
            </a:r>
            <a:endParaRPr kumimoji="0" lang="en-US" sz="2000" i="1" u="none" strike="noStrike" kern="1200" cap="none" spc="0" normalizeH="0" baseline="0" noProof="0" dirty="0" smtClean="0">
              <a:effectLst/>
              <a:uLnTx/>
              <a:uFillTx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78821"/>
            <a:ext cx="50411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err="1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Atypicality</a:t>
            </a:r>
            <a:r>
              <a:rPr lang="en-US" altLang="zh-CN" sz="44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 in Autism</a:t>
            </a:r>
            <a:endParaRPr lang="zh-CN" altLang="en-US" sz="44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987" y="5249332"/>
            <a:ext cx="8372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2">
                    <a:lumMod val="10000"/>
                  </a:schemeClr>
                </a:solidFill>
              </a:rPr>
              <a:t>T. </a:t>
            </a:r>
            <a:r>
              <a:rPr lang="en-US" altLang="zh-CN" sz="1400" dirty="0" err="1" smtClean="0">
                <a:solidFill>
                  <a:schemeClr val="bg2">
                    <a:lumMod val="10000"/>
                  </a:schemeClr>
                </a:solidFill>
              </a:rPr>
              <a:t>Guha</a:t>
            </a:r>
            <a:r>
              <a:rPr lang="en-US" altLang="zh-CN" sz="1400" dirty="0" smtClean="0">
                <a:solidFill>
                  <a:schemeClr val="bg2">
                    <a:lumMod val="10000"/>
                  </a:schemeClr>
                </a:solidFill>
              </a:rPr>
              <a:t>, Z. Yang, R. Grossman and S. Narayanan, “A Computational Study of Expressive Facial Dynamics in Children with Autism”, IEEE Transactions on Affective Computing, 2016</a:t>
            </a:r>
            <a:endParaRPr lang="en-US" altLang="zh-CN" sz="1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11" y="1052882"/>
            <a:ext cx="856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altLang="zh-CN" sz="22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Prevalence of Autism</a:t>
            </a:r>
            <a:endParaRPr lang="en-US" altLang="zh-CN" sz="2200" dirty="0" smtClean="0">
              <a:solidFill>
                <a:srgbClr val="990000"/>
              </a:solidFill>
            </a:endParaRP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1/68 in US, 1% prevalence in Asia, Europe, 2.6% in South Korea</a:t>
            </a:r>
            <a:endParaRPr lang="en-US" altLang="zh-CN" sz="22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altLang="zh-CN" sz="24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Children with high-functioning autism (HFA)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Preserve IQ, language and cognitive skills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Have significantly </a:t>
            </a:r>
            <a:r>
              <a:rPr lang="en-US" altLang="zh-CN" sz="2200" b="1" i="1" dirty="0" smtClean="0">
                <a:solidFill>
                  <a:schemeClr val="bg2">
                    <a:lumMod val="10000"/>
                  </a:schemeClr>
                </a:solidFill>
              </a:rPr>
              <a:t>impaired social communication </a:t>
            </a: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abilities</a:t>
            </a:r>
            <a:endParaRPr lang="en-US" altLang="zh-CN" sz="22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altLang="zh-CN" sz="24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Facial expressions of children with HFA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Perceived as </a:t>
            </a:r>
            <a:r>
              <a:rPr lang="en-US" altLang="zh-CN" sz="2400" b="1" i="1" dirty="0" smtClean="0">
                <a:solidFill>
                  <a:schemeClr val="bg2">
                    <a:lumMod val="10000"/>
                  </a:schemeClr>
                </a:solidFill>
              </a:rPr>
              <a:t>atypical</a:t>
            </a: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zh-CN" sz="2400" b="1" i="1" dirty="0" smtClean="0">
                <a:solidFill>
                  <a:schemeClr val="bg2">
                    <a:lumMod val="10000"/>
                  </a:schemeClr>
                </a:solidFill>
              </a:rPr>
              <a:t>awkward</a:t>
            </a: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 or </a:t>
            </a:r>
            <a:r>
              <a:rPr lang="en-US" altLang="zh-CN" sz="2400" b="1" i="1" dirty="0" smtClean="0">
                <a:solidFill>
                  <a:schemeClr val="bg2">
                    <a:lumMod val="10000"/>
                  </a:schemeClr>
                </a:solidFill>
              </a:rPr>
              <a:t>less engaging</a:t>
            </a:r>
            <a:endParaRPr lang="zh-CN" altLang="en-US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hape 128"/>
          <p:cNvSpPr txBox="1"/>
          <p:nvPr/>
        </p:nvSpPr>
        <p:spPr>
          <a:xfrm>
            <a:off x="1080229" y="4303890"/>
            <a:ext cx="6527700" cy="945442"/>
          </a:xfrm>
          <a:prstGeom prst="rect">
            <a:avLst/>
          </a:prstGeom>
          <a:solidFill>
            <a:srgbClr val="E9EEB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56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b="1" i="1" dirty="0">
                <a:solidFill>
                  <a:srgbClr val="980000"/>
                </a:solidFill>
              </a:rPr>
              <a:t>Our goal:</a:t>
            </a:r>
            <a:r>
              <a:rPr lang="en-GB" sz="1800" dirty="0">
                <a:solidFill>
                  <a:srgbClr val="980000"/>
                </a:solidFill>
              </a:rPr>
              <a:t> </a:t>
            </a:r>
            <a:r>
              <a:rPr lang="en-GB" sz="1800" b="1" dirty="0">
                <a:solidFill>
                  <a:srgbClr val="000000"/>
                </a:solidFill>
              </a:rPr>
              <a:t>computationally understand and quantify </a:t>
            </a:r>
            <a:r>
              <a:rPr lang="en-GB" sz="1800" b="1" dirty="0" err="1">
                <a:solidFill>
                  <a:srgbClr val="000000"/>
                </a:solidFill>
              </a:rPr>
              <a:t>atypicality</a:t>
            </a:r>
            <a:r>
              <a:rPr lang="en-GB" sz="1800" b="1" dirty="0">
                <a:solidFill>
                  <a:srgbClr val="000000"/>
                </a:solidFill>
              </a:rPr>
              <a:t> of facial dynamics in autism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78821"/>
            <a:ext cx="3756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Data Collection</a:t>
            </a:r>
            <a:endParaRPr lang="zh-CN" altLang="en-US" sz="44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11" y="1052882"/>
            <a:ext cx="8560600" cy="2886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altLang="zh-CN" sz="22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Participants</a:t>
            </a:r>
            <a:endParaRPr lang="en-US" altLang="zh-CN" sz="2200" dirty="0" smtClean="0">
              <a:solidFill>
                <a:srgbClr val="990000"/>
              </a:solidFill>
            </a:endParaRP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20 HFA, 19 typically developing (TD)</a:t>
            </a:r>
            <a:endParaRPr lang="en-US" altLang="zh-CN" sz="22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altLang="zh-CN" sz="24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Modality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chemeClr val="bg2">
                    <a:lumMod val="10000"/>
                  </a:schemeClr>
                </a:solidFill>
              </a:rPr>
              <a:t>Motion Capture Data: 32 facial markers</a:t>
            </a:r>
            <a:endParaRPr lang="en-US" altLang="zh-CN" sz="2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altLang="zh-CN" sz="2400" dirty="0" smtClean="0">
                <a:solidFill>
                  <a:srgbClr val="990000"/>
                </a:solidFill>
              </a:rPr>
              <a:t> Expressions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anger, disgust, fear, joy, sadness, surprise</a:t>
            </a:r>
            <a:endParaRPr lang="zh-CN" altLang="en-US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Shape 136"/>
          <p:cNvSpPr txBox="1"/>
          <p:nvPr/>
        </p:nvSpPr>
        <p:spPr>
          <a:xfrm>
            <a:off x="6676061" y="4293384"/>
            <a:ext cx="1818300" cy="3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 dirty="0">
                <a:solidFill>
                  <a:srgbClr val="000000"/>
                </a:solidFill>
              </a:rPr>
              <a:t>Figure: Marker positions</a:t>
            </a:r>
          </a:p>
        </p:txBody>
      </p:sp>
      <p:pic>
        <p:nvPicPr>
          <p:cNvPr id="14" name="Shape 154" descr="facial_region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4540" y="1527526"/>
            <a:ext cx="2521349" cy="2776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94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163487"/>
            <a:ext cx="7483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Complexity of Overall Facial Dynamics</a:t>
            </a:r>
            <a:endParaRPr lang="zh-CN" altLang="en-US" sz="36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11" y="1052882"/>
            <a:ext cx="8715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altLang="zh-CN" sz="22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Complexity measure: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Multiscale</a:t>
            </a:r>
            <a:r>
              <a:rPr lang="en-US" altLang="zh-CN" sz="2400" dirty="0" smtClean="0">
                <a:solidFill>
                  <a:srgbClr val="000000"/>
                </a:solidFill>
              </a:rPr>
              <a:t> Sample Entropy (MSE) </a:t>
            </a:r>
            <a:r>
              <a:rPr lang="en-US" altLang="zh-CN" sz="1400" dirty="0" smtClean="0">
                <a:solidFill>
                  <a:srgbClr val="000000"/>
                </a:solidFill>
              </a:rPr>
              <a:t>[Costa et al.’11]</a:t>
            </a:r>
            <a:endParaRPr lang="en-US" altLang="zh-CN" sz="1400" dirty="0" smtClean="0">
              <a:solidFill>
                <a:srgbClr val="000000"/>
              </a:solidFill>
            </a:endParaRPr>
          </a:p>
        </p:txBody>
      </p:sp>
      <p:pic>
        <p:nvPicPr>
          <p:cNvPr id="15" name="Shape 174"/>
          <p:cNvPicPr preferRelativeResize="0"/>
          <p:nvPr/>
        </p:nvPicPr>
        <p:blipFill rotWithShape="1">
          <a:blip r:embed="rId3">
            <a:alphaModFix/>
          </a:blip>
          <a:srcRect t="4324" r="3344"/>
          <a:stretch/>
        </p:blipFill>
        <p:spPr>
          <a:xfrm>
            <a:off x="860780" y="1777998"/>
            <a:ext cx="6632220" cy="378177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75"/>
          <p:cNvSpPr txBox="1"/>
          <p:nvPr/>
        </p:nvSpPr>
        <p:spPr>
          <a:xfrm>
            <a:off x="6173371" y="2636319"/>
            <a:ext cx="2863200" cy="16467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600" b="1" dirty="0"/>
              <a:t>Significantly reduced </a:t>
            </a:r>
            <a:r>
              <a:rPr lang="en-GB" sz="1600" b="1" dirty="0" smtClean="0"/>
              <a:t>complexity in HFA:</a:t>
            </a:r>
            <a:endParaRPr lang="en-GB" sz="1600" b="1" dirty="0"/>
          </a:p>
          <a:p>
            <a:pPr lvl="0" algn="ctr" rtl="0">
              <a:spcBef>
                <a:spcPts val="0"/>
              </a:spcBef>
              <a:buNone/>
            </a:pPr>
            <a:endParaRPr sz="1600" dirty="0"/>
          </a:p>
          <a:p>
            <a:pPr lvl="0" algn="ctr" rtl="0">
              <a:spcBef>
                <a:spcPts val="0"/>
              </a:spcBef>
              <a:buNone/>
            </a:pPr>
            <a:r>
              <a:rPr lang="en-GB" sz="1600" b="1" dirty="0"/>
              <a:t>Disgust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1600" b="1" dirty="0"/>
              <a:t>Joy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1600" b="1" dirty="0"/>
              <a:t>Sadness</a:t>
            </a:r>
          </a:p>
        </p:txBody>
      </p:sp>
    </p:spTree>
    <p:extLst>
      <p:ext uri="{BB962C8B-B14F-4D97-AF65-F5344CB8AC3E}">
        <p14:creationId xmlns:p14="http://schemas.microsoft.com/office/powerpoint/2010/main" val="37779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163487"/>
            <a:ext cx="508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Localized Facial Dynamics</a:t>
            </a:r>
            <a:endParaRPr lang="zh-CN" altLang="en-US" sz="36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Shape 181"/>
          <p:cNvSpPr txBox="1">
            <a:spLocks/>
          </p:cNvSpPr>
          <p:nvPr/>
        </p:nvSpPr>
        <p:spPr>
          <a:xfrm>
            <a:off x="217400" y="4893198"/>
            <a:ext cx="5892711" cy="50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GB" sz="2000" dirty="0" smtClean="0">
                <a:solidFill>
                  <a:srgbClr val="000000"/>
                </a:solidFill>
              </a:rPr>
              <a:t>Shaded regions → reduced complexity in HFA (p&lt;0.05)</a:t>
            </a: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8" name="Shape 182" descr="mse_reg_update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250" y="1101976"/>
            <a:ext cx="4124725" cy="3780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83"/>
          <p:cNvPicPr preferRelativeResize="0"/>
          <p:nvPr/>
        </p:nvPicPr>
        <p:blipFill rotWithShape="1">
          <a:blip r:embed="rId4">
            <a:alphaModFix/>
          </a:blip>
          <a:srcRect l="6780" t="5356" r="7287"/>
          <a:stretch/>
        </p:blipFill>
        <p:spPr>
          <a:xfrm>
            <a:off x="4954075" y="1355547"/>
            <a:ext cx="3892399" cy="312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84"/>
          <p:cNvSpPr txBox="1"/>
          <p:nvPr/>
        </p:nvSpPr>
        <p:spPr>
          <a:xfrm>
            <a:off x="4954075" y="4483123"/>
            <a:ext cx="3963300" cy="41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 dirty="0">
                <a:solidFill>
                  <a:srgbClr val="000000"/>
                </a:solidFill>
              </a:rPr>
              <a:t>Overall group difference across all expressions</a:t>
            </a:r>
          </a:p>
        </p:txBody>
      </p:sp>
    </p:spTree>
    <p:extLst>
      <p:ext uri="{BB962C8B-B14F-4D97-AF65-F5344CB8AC3E}">
        <p14:creationId xmlns:p14="http://schemas.microsoft.com/office/powerpoint/2010/main" val="424236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163487"/>
            <a:ext cx="508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Localized Facial Dynamics</a:t>
            </a:r>
            <a:endParaRPr lang="zh-CN" altLang="en-US" sz="36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956" y="1052882"/>
            <a:ext cx="8715822" cy="93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altLang="zh-CN" sz="22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HFA-TD dissimilarity of dynamical patterns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en-US" altLang="zh-CN" sz="2200" dirty="0" smtClean="0">
                <a:solidFill>
                  <a:srgbClr val="000000"/>
                </a:solidFill>
              </a:rPr>
              <a:t>Brighter color indicate larger group difference</a:t>
            </a:r>
          </a:p>
        </p:txBody>
      </p:sp>
      <p:pic>
        <p:nvPicPr>
          <p:cNvPr id="12" name="Shape 191" descr="divergen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946" y="1946913"/>
            <a:ext cx="4227075" cy="30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92"/>
          <p:cNvSpPr txBox="1"/>
          <p:nvPr/>
        </p:nvSpPr>
        <p:spPr>
          <a:xfrm>
            <a:off x="483840" y="4918405"/>
            <a:ext cx="8205000" cy="8328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480"/>
              </a:spcBef>
              <a:buNone/>
            </a:pPr>
            <a:r>
              <a:rPr lang="en-GB">
                <a:solidFill>
                  <a:schemeClr val="dk1"/>
                </a:solidFill>
              </a:rPr>
              <a:t>Eye region shows highest HFA-TD dissimilarity. followed by mouth and cheek regions.</a:t>
            </a:r>
          </a:p>
        </p:txBody>
      </p:sp>
    </p:spTree>
    <p:extLst>
      <p:ext uri="{BB962C8B-B14F-4D97-AF65-F5344CB8AC3E}">
        <p14:creationId xmlns:p14="http://schemas.microsoft.com/office/powerpoint/2010/main" val="72017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219931"/>
            <a:ext cx="77969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err="1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Covariation</a:t>
            </a:r>
            <a:r>
              <a:rPr lang="en-US" altLang="zh-CN" sz="32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 dynamics between facial regions</a:t>
            </a:r>
            <a:endParaRPr lang="zh-CN" altLang="en-US" sz="32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956" y="1052882"/>
            <a:ext cx="8715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altLang="zh-CN" sz="2200" dirty="0" smtClean="0">
                <a:solidFill>
                  <a:srgbClr val="990000"/>
                </a:solidFill>
              </a:rPr>
              <a:t> </a:t>
            </a:r>
            <a:r>
              <a:rPr lang="en-US" altLang="zh-CN" sz="2400" dirty="0" smtClean="0">
                <a:solidFill>
                  <a:srgbClr val="990000"/>
                </a:solidFill>
              </a:rPr>
              <a:t>Granger causality dependency</a:t>
            </a:r>
          </a:p>
        </p:txBody>
      </p:sp>
      <p:pic>
        <p:nvPicPr>
          <p:cNvPr id="7" name="Shape 211" descr="causality_pairs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556" y="1703102"/>
            <a:ext cx="4798761" cy="31899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12"/>
          <p:cNvSpPr txBox="1"/>
          <p:nvPr/>
        </p:nvSpPr>
        <p:spPr>
          <a:xfrm>
            <a:off x="741579" y="4912515"/>
            <a:ext cx="4635737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-GB" sz="1000" dirty="0">
                <a:solidFill>
                  <a:srgbClr val="000000"/>
                </a:solidFill>
              </a:rPr>
              <a:t>The thickness and </a:t>
            </a:r>
            <a:r>
              <a:rPr lang="en-GB" sz="1000" dirty="0" err="1">
                <a:solidFill>
                  <a:srgbClr val="000000"/>
                </a:solidFill>
              </a:rPr>
              <a:t>color</a:t>
            </a:r>
            <a:r>
              <a:rPr lang="en-GB" sz="1000" dirty="0">
                <a:solidFill>
                  <a:srgbClr val="000000"/>
                </a:solidFill>
              </a:rPr>
              <a:t> of the arrows represent the percentage of subjects showing statistically significant causality (p ≤ 0.05) for the corresponding region pairs.</a:t>
            </a:r>
          </a:p>
        </p:txBody>
      </p:sp>
      <p:sp>
        <p:nvSpPr>
          <p:cNvPr id="9" name="Shape 175"/>
          <p:cNvSpPr txBox="1"/>
          <p:nvPr/>
        </p:nvSpPr>
        <p:spPr>
          <a:xfrm>
            <a:off x="5751878" y="2832266"/>
            <a:ext cx="2863200" cy="713888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 dirty="0" smtClean="0"/>
              <a:t>Stronger</a:t>
            </a:r>
            <a:r>
              <a:rPr lang="en-US" dirty="0" smtClean="0"/>
              <a:t> cross-region causal dependency in </a:t>
            </a:r>
            <a:r>
              <a:rPr lang="en-US" b="1" dirty="0" smtClean="0"/>
              <a:t>HFA</a:t>
            </a:r>
            <a:r>
              <a:rPr lang="en-US" dirty="0" smtClean="0"/>
              <a:t> subjects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5072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66" y="894617"/>
            <a:ext cx="8229600" cy="11824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2000"/>
                </a:schemeClr>
              </a:gs>
              <a:gs pos="69000">
                <a:schemeClr val="tx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77" y="78821"/>
            <a:ext cx="24185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Summary</a:t>
            </a:r>
            <a:endParaRPr lang="zh-CN" altLang="en-US" sz="4400" b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Shape 128"/>
          <p:cNvSpPr txBox="1"/>
          <p:nvPr/>
        </p:nvSpPr>
        <p:spPr>
          <a:xfrm>
            <a:off x="854451" y="1241778"/>
            <a:ext cx="7527549" cy="2285999"/>
          </a:xfrm>
          <a:prstGeom prst="rect">
            <a:avLst/>
          </a:prstGeom>
          <a:solidFill>
            <a:srgbClr val="E9EEB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56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i="1" dirty="0" smtClean="0">
                <a:solidFill>
                  <a:srgbClr val="980000"/>
                </a:solidFill>
              </a:rPr>
              <a:t>Reduced complexity </a:t>
            </a:r>
            <a:r>
              <a:rPr lang="en-GB" sz="2400" b="1" i="1" dirty="0" smtClean="0">
                <a:solidFill>
                  <a:srgbClr val="000000"/>
                </a:solidFill>
              </a:rPr>
              <a:t>in facial dynamics in HFA group</a:t>
            </a:r>
          </a:p>
          <a:p>
            <a:pPr lvl="0" rtl="0">
              <a:lnSpc>
                <a:spcPct val="150000"/>
              </a:lnSpc>
              <a:spcBef>
                <a:spcPts val="56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i="1" dirty="0" smtClean="0">
                <a:solidFill>
                  <a:srgbClr val="980000"/>
                </a:solidFill>
              </a:rPr>
              <a:t>Higher predictability </a:t>
            </a:r>
            <a:r>
              <a:rPr lang="en-GB" sz="2400" b="1" i="1" dirty="0" smtClean="0">
                <a:solidFill>
                  <a:srgbClr val="000000"/>
                </a:solidFill>
              </a:rPr>
              <a:t>in motion patterns in HFA group</a:t>
            </a:r>
          </a:p>
          <a:p>
            <a:pPr lvl="0" rtl="0">
              <a:lnSpc>
                <a:spcPct val="150000"/>
              </a:lnSpc>
              <a:spcBef>
                <a:spcPts val="56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/>
              <a:t>Major HFA-TD dissimilarity </a:t>
            </a:r>
            <a:r>
              <a:rPr lang="en-GB" sz="2400" b="1" dirty="0" smtClean="0">
                <a:solidFill>
                  <a:srgbClr val="000000"/>
                </a:solidFill>
              </a:rPr>
              <a:t>in the eye region</a:t>
            </a:r>
            <a:endParaRPr lang="en-GB" sz="2400" b="1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56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1222" y="4215277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Thanks!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86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Viterbi_R1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Viterbi_R1</Template>
  <TotalTime>233</TotalTime>
  <Words>434</Words>
  <Application>Microsoft Macintosh PowerPoint</Application>
  <PresentationFormat>On-screen Show (4:3)</PresentationFormat>
  <Paragraphs>59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Viterbi_R1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Yifei</dc:creator>
  <cp:lastModifiedBy>Zhaojun Yang</cp:lastModifiedBy>
  <cp:revision>26</cp:revision>
  <cp:lastPrinted>2012-02-07T18:57:58Z</cp:lastPrinted>
  <dcterms:created xsi:type="dcterms:W3CDTF">2016-11-01T04:48:19Z</dcterms:created>
  <dcterms:modified xsi:type="dcterms:W3CDTF">2016-11-15T05:55:49Z</dcterms:modified>
</cp:coreProperties>
</file>